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5.xml" ContentType="application/vnd.openxmlformats-officedocument.presentationml.comments+xml"/>
  <Override PartName="/ppt/notesSlides/notesSlide13.xml" ContentType="application/vnd.openxmlformats-officedocument.presentationml.notesSlide+xml"/>
  <Override PartName="/ppt/comments/comment6.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29"/>
  </p:notesMasterIdLst>
  <p:handoutMasterIdLst>
    <p:handoutMasterId r:id="rId30"/>
  </p:handoutMasterIdLst>
  <p:sldIdLst>
    <p:sldId id="319" r:id="rId3"/>
    <p:sldId id="342" r:id="rId4"/>
    <p:sldId id="343" r:id="rId5"/>
    <p:sldId id="345" r:id="rId6"/>
    <p:sldId id="352" r:id="rId7"/>
    <p:sldId id="368" r:id="rId8"/>
    <p:sldId id="363" r:id="rId9"/>
    <p:sldId id="346" r:id="rId10"/>
    <p:sldId id="347" r:id="rId11"/>
    <p:sldId id="365" r:id="rId12"/>
    <p:sldId id="348" r:id="rId13"/>
    <p:sldId id="349" r:id="rId14"/>
    <p:sldId id="353" r:id="rId15"/>
    <p:sldId id="372" r:id="rId16"/>
    <p:sldId id="369" r:id="rId17"/>
    <p:sldId id="362" r:id="rId18"/>
    <p:sldId id="366" r:id="rId19"/>
    <p:sldId id="354" r:id="rId20"/>
    <p:sldId id="373" r:id="rId21"/>
    <p:sldId id="350" r:id="rId22"/>
    <p:sldId id="356" r:id="rId23"/>
    <p:sldId id="336" r:id="rId24"/>
    <p:sldId id="357" r:id="rId25"/>
    <p:sldId id="358" r:id="rId26"/>
    <p:sldId id="360" r:id="rId27"/>
    <p:sldId id="371" r:id="rId28"/>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1791" autoAdjust="0"/>
  </p:normalViewPr>
  <p:slideViewPr>
    <p:cSldViewPr>
      <p:cViewPr>
        <p:scale>
          <a:sx n="83" d="100"/>
          <a:sy n="83" d="100"/>
        </p:scale>
        <p:origin x="-2136"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1-04T14:37:33.140" idx="1">
    <p:pos x="914" y="580"/>
    <p:text>relocated MCAS Miramar and removed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6-01-04T14:48:16.987" idx="1">
    <p:pos x="489" y="3168"/>
    <p:text>Please remove.  We cannot present this as a part of our mission.  We are not responsible for safety.  There is an entirely different department that does safety.  
     It is true that we may provide information about some natural resource hazards, but that is all.  It is not our mission.
     Replace with an item that reads:  "To provide information, expertise and awareness regarding conservation of natural and cultural resources."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6-01-04T15:00:10.153" idx="1">
    <p:pos x="2378" y="3005"/>
    <p:text>See previous comment about safety on second slide.</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6-01-05T11:55:36.813" idx="1">
    <p:pos x="344" y="2798"/>
    <p:text>
We have the Clean Water Act on this list, but no where else in the presentation is anything provided in more detail.  It seems that we should have at least one slide about the Clean Water Act that summarizes the purposes of the law, then focuses on Section 404 and 401 permitting and mitigation requirements.
Please work to add something.  I would suggest placing it between the last slide associated with the Endangered Species Act and the first slide of the Migratory Bird Treaty Act.</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6-01-04T16:31:30.842" idx="1">
    <p:pos x="690" y="557"/>
    <p:text>Move this to go before the Migratory Bird Treaty Act, preferably right after initial discussio of the Endangered Species Act.
You do realize that there are six other species, five plants and Riverside fairy shrimp that are not presented, right?</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6-01-05T08:40:25.538" idx="1">
    <p:pos x="45" y="229"/>
    <p:text>Move this slide to follow the next slide that shows photos of threatened and endangered species.</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6-01-04T16:42:03.314" idx="1">
    <p:pos x="3156" y="501"/>
    <p:text>Move this slide to be the first addressing archaeological and historic topics to help the viewer change mindset.</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6-01-05T08:42:24.065" idx="2">
    <p:pos x="9" y="5"/>
    <p:text>Replace this slide with a slide that identifies our sensitive resources map as a tool to see where the resources are on the Station and where to find the map on our EMS web page.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1/28/16</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3023978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1/28/16</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3074638854"/>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Aboard Marine Corps Air Station Miramar.</a:t>
            </a:r>
            <a:r>
              <a:rPr lang="en-US" baseline="0" dirty="0" smtClean="0"/>
              <a:t> At Miramar, the public has entrusted us with carrying out operations to protect national security. As we perform this mission, we must protect our environment and maintain an awareness of the natural and cultural resources </a:t>
            </a:r>
            <a:r>
              <a:rPr lang="en-US" strike="noStrike" baseline="0" dirty="0" smtClean="0"/>
              <a:t>to </a:t>
            </a:r>
            <a:r>
              <a:rPr lang="en-US" baseline="0" dirty="0" smtClean="0"/>
              <a:t>protect them for future generations. This training will walk you through information you need to know.  IF IN DOUBT, ASK!</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MCAS</a:t>
            </a:r>
            <a:r>
              <a:rPr lang="en-US" baseline="0" dirty="0" smtClean="0"/>
              <a:t> Miramar puts a lot of effort into protecting and maintaining the ecological integrity of vernal pools. Vernal pools are on the decline due to development, off-road vehicle activity, concentrated foot traffic and other ground disturbing activities. The easiest way to help preserve these sensitive ecosystems is to avoid all interaction with them. </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dirty="0"/>
          </a:p>
        </p:txBody>
      </p:sp>
    </p:spTree>
    <p:extLst>
      <p:ext uri="{BB962C8B-B14F-4D97-AF65-F5344CB8AC3E}">
        <p14:creationId xmlns:p14="http://schemas.microsoft.com/office/powerpoint/2010/main" val="375357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map of MCAS Miramar shows the extent to which vernal pools and vernal pool watersheds cover the installation.  Vernal pools occur throughout the western half of the Station where the land is relatively flat. Relatively undeveloped areas have the highest densities of vernal pools. Never go off-roading, especially during the winter rainy season. </a:t>
            </a:r>
            <a:endParaRPr lang="en-US" strike="sngStrike"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dirty="0"/>
          </a:p>
        </p:txBody>
      </p:sp>
    </p:spTree>
    <p:extLst>
      <p:ext uri="{BB962C8B-B14F-4D97-AF65-F5344CB8AC3E}">
        <p14:creationId xmlns:p14="http://schemas.microsoft.com/office/powerpoint/2010/main" val="320006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endangered</a:t>
            </a:r>
            <a:r>
              <a:rPr lang="en-US" baseline="0" dirty="0" smtClean="0"/>
              <a:t> or threatened animal and plant species call Miramar home. Of all </a:t>
            </a:r>
            <a:r>
              <a:rPr lang="en-US" strike="sngStrike" baseline="0" dirty="0" smtClean="0"/>
              <a:t>of</a:t>
            </a:r>
            <a:r>
              <a:rPr lang="en-US" baseline="0" dirty="0" smtClean="0"/>
              <a:t> the species at Miramar, the species most likely to affect our activities is the San Diego Fairy Shrimp, pictured above.  This is because of its abundance around our flightline and other undeveloped land on the western half of the Station. </a:t>
            </a:r>
            <a:r>
              <a:rPr lang="en-US" strike="noStrike" baseline="0" dirty="0" smtClean="0"/>
              <a:t>The MCAS Miramar Sensitive Resources Map is the best source for up-to-date information regarding the distribution of all threatened and endangered species on the Station </a:t>
            </a:r>
            <a:r>
              <a:rPr lang="en-US" i="1" strike="noStrike" baseline="0" dirty="0" smtClean="0"/>
              <a:t>(WE NEED ANOTHER SLIDE THAT PRESENTS OUR SENSITIVE RESOURCES MAP AND TELLS FOLKS THAT IT CAN BE FOUND AT A LINK ON THE NATURAL RESOURCES EMS WEB PAGE.  I have added a suggested start, but it is not yet “polished”)</a:t>
            </a:r>
            <a:r>
              <a:rPr lang="en-US" strike="noStrike" baseline="0" dirty="0" smtClean="0"/>
              <a:t>.</a:t>
            </a:r>
            <a:endParaRPr lang="en-US" strike="sngStrike"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dirty="0"/>
          </a:p>
        </p:txBody>
      </p:sp>
    </p:spTree>
    <p:extLst>
      <p:ext uri="{BB962C8B-B14F-4D97-AF65-F5344CB8AC3E}">
        <p14:creationId xmlns:p14="http://schemas.microsoft.com/office/powerpoint/2010/main" val="397329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bird</a:t>
            </a:r>
            <a:r>
              <a:rPr lang="en-US" baseline="0" dirty="0" smtClean="0"/>
              <a:t> species that inhabit MCAS Miramar lands. Do your best to ignore birds and let them be. If birds are endangering themselves,  harming operations, or otherwise being a nuisance to humans, please contact the Natural Resources Division of EMD for assistance. You should never pursue, hunt, kill, capture, possess, sell, purchase or barter any migratory bird without a federal migratory bird permit or during federal and state approved hunting seasons. Violators face potential penalties including fines and imprisonment.</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13</a:t>
            </a:fld>
            <a:endParaRPr lang="en-US" dirty="0"/>
          </a:p>
        </p:txBody>
      </p:sp>
    </p:spTree>
    <p:extLst>
      <p:ext uri="{BB962C8B-B14F-4D97-AF65-F5344CB8AC3E}">
        <p14:creationId xmlns:p14="http://schemas.microsoft.com/office/powerpoint/2010/main" val="1057254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Migratory birds and</a:t>
            </a:r>
            <a:r>
              <a:rPr lang="en-US" i="1" baseline="0" dirty="0" smtClean="0"/>
              <a:t> their nests are protected by the Migratory Bird Treaty Act making it illegal to harass or harm birds or their nests. Consult with the environmental department to determine the best method to prevent birds from nesting at your sites. In many cases, such as the case with swallows, deterrents can be affixed to the eaves of buildings to prevent birds from building nests there. However, once a bird nest has been established, it is unlawful to remove it. </a:t>
            </a:r>
            <a:endParaRPr lang="en-US" i="1"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dirty="0"/>
          </a:p>
        </p:txBody>
      </p:sp>
    </p:spTree>
    <p:extLst>
      <p:ext uri="{BB962C8B-B14F-4D97-AF65-F5344CB8AC3E}">
        <p14:creationId xmlns:p14="http://schemas.microsoft.com/office/powerpoint/2010/main" val="147516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a:r>
            <a:r>
              <a:rPr lang="en-US" strike="noStrike" dirty="0" smtClean="0"/>
              <a:t>historical</a:t>
            </a:r>
            <a:r>
              <a:rPr lang="en-US" strike="noStrike" baseline="0" dirty="0" smtClean="0"/>
              <a:t> </a:t>
            </a:r>
            <a:r>
              <a:rPr lang="en-US" baseline="0" dirty="0" smtClean="0"/>
              <a:t>sites at MCAS Miramar, such as the one pictured above.  This cemetery was associated with the former Linda Vista community during the 1890s to about 1912.  There are no military personnel buried here according to our current evaluations.</a:t>
            </a:r>
          </a:p>
          <a:p>
            <a:r>
              <a:rPr lang="en-US" baseline="0" dirty="0" smtClean="0"/>
              <a:t>All archaeological sites of historical significance are strictly off-limits to disturbance. If you happen to find any pre-historic or historic artifacts during your operations in the field, please leave the artifacts where you found them and notify Miramar’s Environmental Management Department.  </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dirty="0"/>
          </a:p>
        </p:txBody>
      </p:sp>
    </p:spTree>
    <p:extLst>
      <p:ext uri="{BB962C8B-B14F-4D97-AF65-F5344CB8AC3E}">
        <p14:creationId xmlns:p14="http://schemas.microsoft.com/office/powerpoint/2010/main" val="28468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Archaeological</a:t>
            </a:r>
            <a:r>
              <a:rPr lang="en-US" baseline="0" dirty="0" smtClean="0"/>
              <a:t> Resources Protection Act prohibits the unauthorized excavation, removal, damage, or trafficking of historical archaeological materials. Any failure to follow this law can put individuals at risk for fines of $100,000  and imprisonment of up to 5 years. When conducting operations or training out in the field, never DISTURB A SUSPECTED historical or archaeological sites. If you do happen to find artifacts during your field work, leave the artifact alone and notify the Environmental Management Department so that they can take the appropriate course of action.</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16</a:t>
            </a:fld>
            <a:endParaRPr lang="en-US" dirty="0"/>
          </a:p>
        </p:txBody>
      </p:sp>
    </p:spTree>
    <p:extLst>
      <p:ext uri="{BB962C8B-B14F-4D97-AF65-F5344CB8AC3E}">
        <p14:creationId xmlns:p14="http://schemas.microsoft.com/office/powerpoint/2010/main" val="1019012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dirty="0" smtClean="0"/>
              <a:t>The National Historic Preservation Act (NHPA) establishes requirements for designating and protecting historic structures and resources potentially eligible for inclusion on the National Register of Historic Places. The act is comprised of primarily three stages. First, you must identify and evaluate any impacts to historical resources such as historical buildings or burial sites. Second, you must determine the effects on those historic resources. And finally, measures to avoid or mitigate adverse effects must be developed.</a:t>
            </a:r>
          </a:p>
        </p:txBody>
      </p:sp>
      <p:sp>
        <p:nvSpPr>
          <p:cNvPr id="4" name="Slide Number Placeholder 3"/>
          <p:cNvSpPr>
            <a:spLocks noGrp="1"/>
          </p:cNvSpPr>
          <p:nvPr>
            <p:ph type="sldNum" sz="quarter" idx="10"/>
          </p:nvPr>
        </p:nvSpPr>
        <p:spPr/>
        <p:txBody>
          <a:bodyPr/>
          <a:lstStyle/>
          <a:p>
            <a:fld id="{9B26CD33-4337-4529-948A-94F6960B2374}" type="slidenum">
              <a:rPr lang="en-US" smtClean="0"/>
              <a:pPr/>
              <a:t>17</a:t>
            </a:fld>
            <a:endParaRPr lang="en-US" dirty="0"/>
          </a:p>
        </p:txBody>
      </p:sp>
    </p:spTree>
    <p:extLst>
      <p:ext uri="{BB962C8B-B14F-4D97-AF65-F5344CB8AC3E}">
        <p14:creationId xmlns:p14="http://schemas.microsoft.com/office/powerpoint/2010/main" val="299767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strike="noStrike" baseline="0" dirty="0" smtClean="0"/>
              <a:t>We encourage you to visit www.MiramarEMS.com to find additional learning materials about Miramar’s robust natural resources program. Be sure to view our Sensitive Resources map which is available on the natural resources page.</a:t>
            </a:r>
            <a:endParaRPr lang="en-US" i="1" strike="dblStrike"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18</a:t>
            </a:fld>
            <a:endParaRPr lang="en-US" dirty="0"/>
          </a:p>
        </p:txBody>
      </p:sp>
    </p:spTree>
    <p:extLst>
      <p:ext uri="{BB962C8B-B14F-4D97-AF65-F5344CB8AC3E}">
        <p14:creationId xmlns:p14="http://schemas.microsoft.com/office/powerpoint/2010/main" val="1067063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environmental division </a:t>
            </a:r>
            <a:r>
              <a:rPr lang="en-US" baseline="0" dirty="0" smtClean="0"/>
              <a:t>has identified the following color coded zones as sensitive areas of biological significance. Red areas represent vernal pools, blue areas represent areas of Sage Scrub habitat and purple areas represent protected native grasslands. For a high resolution map with zoom in and out capabilities, be sure to visit the Miramar EMS Webpage.</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19</a:t>
            </a:fld>
            <a:endParaRPr lang="en-US" dirty="0"/>
          </a:p>
        </p:txBody>
      </p:sp>
    </p:spTree>
    <p:extLst>
      <p:ext uri="{BB962C8B-B14F-4D97-AF65-F5344CB8AC3E}">
        <p14:creationId xmlns:p14="http://schemas.microsoft.com/office/powerpoint/2010/main" val="377893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MCAS Miramar has an Environmental </a:t>
            </a:r>
            <a:r>
              <a:rPr lang="en-US" baseline="0" dirty="0" smtClean="0">
                <a:solidFill>
                  <a:srgbClr val="FF0000"/>
                </a:solidFill>
              </a:rPr>
              <a:t>Management Department or EMD </a:t>
            </a:r>
            <a:r>
              <a:rPr lang="en-US" baseline="0" dirty="0" smtClean="0"/>
              <a:t>ready to provide support to the Marine Forces by ensuring that all environmental laws are followed, Marine Corps guidelines are upheld and making certain that Marines understand the environmental conservation concerns </a:t>
            </a:r>
            <a:r>
              <a:rPr lang="en-US" strike="noStrike" baseline="0" dirty="0" smtClean="0"/>
              <a:t>on the installation</a:t>
            </a:r>
            <a:r>
              <a:rPr lang="en-US" baseline="0" dirty="0" smtClean="0"/>
              <a:t>. </a:t>
            </a:r>
            <a:endParaRPr lang="en-US" strike="sngStrike"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dirty="0"/>
          </a:p>
        </p:txBody>
      </p:sp>
    </p:spTree>
    <p:extLst>
      <p:ext uri="{BB962C8B-B14F-4D97-AF65-F5344CB8AC3E}">
        <p14:creationId xmlns:p14="http://schemas.microsoft.com/office/powerpoint/2010/main" val="312962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animal and plant species on MCAS Miramar can present hazards to Marines working on the installation. Rattlesnakes, coyotes, bees, skunks, raccoons, and poison oak </a:t>
            </a:r>
            <a:r>
              <a:rPr lang="en-US" strike="noStrike" baseline="0" dirty="0" smtClean="0"/>
              <a:t>should </a:t>
            </a:r>
            <a:r>
              <a:rPr lang="en-US" baseline="0" dirty="0" smtClean="0"/>
              <a:t>be avoided whenever possible.  Species do not remain in only in open spaces and may encountered in the urban areas.  They are searching for food, shelter, water or suitable places to live.  Keep areas clean, neat, and inspected on a daily basis. Contact the Public Works Trouble Desk at 577-1619, for safe wildlife removal.</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20</a:t>
            </a:fld>
            <a:endParaRPr lang="en-US" dirty="0"/>
          </a:p>
        </p:txBody>
      </p:sp>
    </p:spTree>
    <p:extLst>
      <p:ext uri="{BB962C8B-B14F-4D97-AF65-F5344CB8AC3E}">
        <p14:creationId xmlns:p14="http://schemas.microsoft.com/office/powerpoint/2010/main" val="30091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species</a:t>
            </a:r>
            <a:r>
              <a:rPr lang="en-US" baseline="0" dirty="0" smtClean="0"/>
              <a:t> of rattlesnake that occur on MCAS Miramar:  the</a:t>
            </a:r>
            <a:r>
              <a:rPr lang="en-US" dirty="0" smtClean="0"/>
              <a:t> red diamond rattlesnake and the southern Pacific</a:t>
            </a:r>
            <a:r>
              <a:rPr lang="en-US" baseline="0" dirty="0" smtClean="0"/>
              <a:t> rattlesnake.  One of these two species</a:t>
            </a:r>
            <a:r>
              <a:rPr lang="en-US" dirty="0" smtClean="0"/>
              <a:t> </a:t>
            </a:r>
            <a:r>
              <a:rPr lang="en-US" baseline="0" dirty="0" smtClean="0"/>
              <a:t>can be found just about anywhere on Station.  Rattlesnakes are venomous and present a significant hazard to anybody who is bitten. Seek immediate medical treatment for bite victims. Use caution when walking through brush, next to piles of debris, along the sides of roads or dense cover. If you get too close to a rattlesnake, the snake will typically warn you with a rattle. Rattlesnakes that feel threatened will continue to rattle and coil up so that they can prepare to strike, if the threat gets too close. Rattlesnakes will typically not seek out conflict, but they will stand their ground and strike if they feel threatened.  It is best to give the snakes space and move on; however if their presence is incompatible with operations, contact the Public Works Trouble Desk at 577-1619 for removal assistance.  Secure the area and keep visual contact with the snake as long as a threat exists and/or assistance arrives.</a:t>
            </a:r>
            <a:endParaRPr lang="en-US" strike="noStrike"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21</a:t>
            </a:fld>
            <a:endParaRPr lang="en-US" dirty="0"/>
          </a:p>
        </p:txBody>
      </p:sp>
    </p:spTree>
    <p:extLst>
      <p:ext uri="{BB962C8B-B14F-4D97-AF65-F5344CB8AC3E}">
        <p14:creationId xmlns:p14="http://schemas.microsoft.com/office/powerpoint/2010/main" val="2128888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Poison oak is a plant</a:t>
            </a:r>
            <a:r>
              <a:rPr lang="en-US" baseline="0" dirty="0" smtClean="0"/>
              <a:t> species common to the western U.S. While having a similar leaf shape to normal oak leaves, poison oaks leaves have slightly less pronounced points. Poison oak is commonly found in shrub form, which is why it’s easy to accidentally contact the plant. </a:t>
            </a:r>
            <a:r>
              <a:rPr lang="en-US" strike="noStrike" baseline="0" dirty="0" smtClean="0"/>
              <a:t>Wash skin, clothes, materials (equipment, rags, toys, etc.) thoroughly with warm or hot water and detergent.</a:t>
            </a:r>
            <a:endParaRPr lang="en-US" strike="sngStrike"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a:t>
            </a:r>
            <a:r>
              <a:rPr lang="en-US" baseline="0" dirty="0" smtClean="0"/>
              <a:t> unlucky enough to have a brush with this plant, simply wash the area with warm soapy water and apply calamine lotion or a topical steroid to relieve itching. Again, the plant can be identified as seen in the picture here. More often than not, the plant will have 3 leaves in a cluster.</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23</a:t>
            </a:fld>
            <a:endParaRPr lang="en-US" dirty="0"/>
          </a:p>
        </p:txBody>
      </p:sp>
    </p:spTree>
    <p:extLst>
      <p:ext uri="{BB962C8B-B14F-4D97-AF65-F5344CB8AC3E}">
        <p14:creationId xmlns:p14="http://schemas.microsoft.com/office/powerpoint/2010/main" val="1385336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Bees</a:t>
            </a:r>
            <a:r>
              <a:rPr lang="en-US" baseline="0" dirty="0" smtClean="0"/>
              <a:t> are a part of our environment that we must learn to live with. </a:t>
            </a:r>
            <a:r>
              <a:rPr lang="en-US" strike="noStrike" baseline="0" dirty="0" smtClean="0"/>
              <a:t>Be </a:t>
            </a:r>
            <a:r>
              <a:rPr lang="en-US" dirty="0" smtClean="0"/>
              <a:t>vigilant</a:t>
            </a:r>
            <a:r>
              <a:rPr lang="en-US" baseline="0" dirty="0" smtClean="0"/>
              <a:t> and aware of your surroundings whenever conducting outdoor activities for concentrations of bees as well as other concerns.  While Africanized honey bees have been identified in San Diego county, cases of very aggressive bees are uncommon.  At times, bees can be found creating hives and flying in large swarms. When swarming, bees are at the least dangerous time in their life cycle. Flying swarms or swarms attached to structures are searching for a new permanent home.  Swarming bees are full of honey they are carrying that honey to a new home, and almost never sting even when touched. Bees coming and going from well established hives are much more likely to sting, especially if their hives are disturbed. Honey bees are more often encountered in and adjacent to urban areas than undeveloped areas.  Contact the Public Works Trouble Desk at 577-1619 if you find hives that present a risk to humans.  Call 911 if someone you are with is stung and has an allergic reaction or is know to be allergic to bees.</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24</a:t>
            </a:fld>
            <a:endParaRPr lang="en-US" dirty="0"/>
          </a:p>
        </p:txBody>
      </p:sp>
    </p:spTree>
    <p:extLst>
      <p:ext uri="{BB962C8B-B14F-4D97-AF65-F5344CB8AC3E}">
        <p14:creationId xmlns:p14="http://schemas.microsoft.com/office/powerpoint/2010/main" val="291488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animals</a:t>
            </a:r>
            <a:r>
              <a:rPr lang="en-US" baseline="0" dirty="0" smtClean="0"/>
              <a:t> are generally not hazardous and are inclined to a wary disposition of humans. However, they can become unexpectedly aggressive, especially if they are scavenging for food or if they are infected with rabies. Rabid animals can attack and bite humans in some cases, passing the virus to victim. Never approach a wild animal such as a pet. Be sure to clean up your work areas and dispose of any trash into the proper receptacles and ensure that trash dumpsters are closed. Maintaining a clean work environment will </a:t>
            </a:r>
            <a:r>
              <a:rPr lang="en-US" strike="noStrike" baseline="0" dirty="0" smtClean="0"/>
              <a:t>prevent</a:t>
            </a:r>
            <a:r>
              <a:rPr lang="en-US" strike="sngStrike" baseline="0" dirty="0" smtClean="0"/>
              <a:t> </a:t>
            </a:r>
            <a:r>
              <a:rPr lang="en-US" baseline="0" dirty="0" smtClean="0"/>
              <a:t>your work sites from being attractive to wildlife.</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25</a:t>
            </a:fld>
            <a:endParaRPr lang="en-US" dirty="0"/>
          </a:p>
        </p:txBody>
      </p:sp>
    </p:spTree>
    <p:extLst>
      <p:ext uri="{BB962C8B-B14F-4D97-AF65-F5344CB8AC3E}">
        <p14:creationId xmlns:p14="http://schemas.microsoft.com/office/powerpoint/2010/main" val="839783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really</a:t>
            </a:r>
            <a:r>
              <a:rPr lang="en-US" baseline="0" dirty="0" smtClean="0"/>
              <a:t> two final takeaways to remember from this training. 1. Protect and be mindful of the natural and cultural resources at MCAS Miramar. Make as little impact as possible. 2. Always be aware of your surroundings and understand the unique circumstances of your environment, natural or man-made.   If you have questions or need more information contact the MCAS Miramar Natural Resources Division staff.</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26</a:t>
            </a:fld>
            <a:endParaRPr lang="en-US" dirty="0"/>
          </a:p>
        </p:txBody>
      </p:sp>
    </p:spTree>
    <p:extLst>
      <p:ext uri="{BB962C8B-B14F-4D97-AF65-F5344CB8AC3E}">
        <p14:creationId xmlns:p14="http://schemas.microsoft.com/office/powerpoint/2010/main" val="419146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a:t>
            </a:r>
            <a:r>
              <a:rPr lang="en-US" baseline="0" dirty="0" smtClean="0"/>
              <a:t>topics of conservation awareness at Miramar. First, we must </a:t>
            </a:r>
            <a:r>
              <a:rPr lang="en-US" strike="sngStrike" baseline="0" dirty="0" smtClean="0"/>
              <a:t>protect</a:t>
            </a:r>
            <a:r>
              <a:rPr lang="en-US" baseline="0" dirty="0" smtClean="0"/>
              <a:t> conserve the natural resources the public has entrusted to us. Several sensitive, threatened, and endangered species call MCAS Miramar home. Second are areas that are culturally significant such as archeological and historic sites. </a:t>
            </a:r>
            <a:endParaRPr lang="en-US" strike="sngStrike" baseline="0"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dirty="0"/>
          </a:p>
        </p:txBody>
      </p:sp>
    </p:spTree>
    <p:extLst>
      <p:ext uri="{BB962C8B-B14F-4D97-AF65-F5344CB8AC3E}">
        <p14:creationId xmlns:p14="http://schemas.microsoft.com/office/powerpoint/2010/main" val="297962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MCAS Miramar</a:t>
            </a:r>
            <a:r>
              <a:rPr lang="en-US" baseline="0" dirty="0" smtClean="0"/>
              <a:t>’s natural landscape is dotted with a variety of unique resources. On the left is coastal scrub, a habitat once common to Southern California</a:t>
            </a:r>
            <a:r>
              <a:rPr lang="en-US" strike="sngStrike" baseline="0" dirty="0" smtClean="0"/>
              <a:t> </a:t>
            </a:r>
            <a:r>
              <a:rPr lang="en-US" baseline="0" dirty="0" smtClean="0"/>
              <a:t>that is now significantly reduced due to continued land development.   It supports a federally threatened bird on MCAS Miramar. Avoid damage to shrub plant species during your operations. Streams, and the rich ecosystems they support, must conserved. Pollutants from human activity can enter streams polluting our oceans downstream, which negatively impacts plant and animal species that require clean water. Vernal pools are shallow wetlands that pond during the rainy season in San Diego. They support a thriving ecosystem - home to multiple endangered plant and animal species, such as the endangered San Diego Fairy Shrimp.  Damage to vernal pools must be avoided. Other areas of the installation may be cordoned off due to their </a:t>
            </a:r>
            <a:r>
              <a:rPr lang="en-US" strike="noStrike" baseline="0" dirty="0" smtClean="0"/>
              <a:t>archaeological or </a:t>
            </a:r>
            <a:r>
              <a:rPr lang="en-US" baseline="0" dirty="0" smtClean="0"/>
              <a:t>historical significance or temporarily during restoration work. Conduct your activities so that none of these resources are negatively impacted.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dirty="0"/>
          </a:p>
        </p:txBody>
      </p:sp>
    </p:spTree>
    <p:extLst>
      <p:ext uri="{BB962C8B-B14F-4D97-AF65-F5344CB8AC3E}">
        <p14:creationId xmlns:p14="http://schemas.microsoft.com/office/powerpoint/2010/main" val="1608099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Marine Corps is</a:t>
            </a:r>
            <a:r>
              <a:rPr lang="en-US" baseline="0" dirty="0" smtClean="0"/>
              <a:t> required to follow </a:t>
            </a:r>
            <a:r>
              <a:rPr lang="en-US" strike="noStrike" baseline="0" dirty="0" smtClean="0"/>
              <a:t>several </a:t>
            </a:r>
            <a:r>
              <a:rPr lang="en-US" baseline="0" dirty="0" smtClean="0"/>
              <a:t>environmental and historical preservation laws that are applicable to all federal agencies. Many of these laws were enacted in the 1970s and established to protect human health, environment, and historical sites in the country. </a:t>
            </a:r>
            <a:r>
              <a:rPr lang="en-US" strike="noStrike" baseline="0" dirty="0" smtClean="0"/>
              <a:t>Failure to follow </a:t>
            </a:r>
            <a:r>
              <a:rPr lang="en-US" baseline="0" dirty="0" smtClean="0"/>
              <a:t>these laws can be costly to the Marine Corps mission by means of operational delays, restoration costs, and monetary fines. We will further elaborate on some of these laws and how they will affect your operations.</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dirty="0"/>
          </a:p>
        </p:txBody>
      </p:sp>
    </p:spTree>
    <p:extLst>
      <p:ext uri="{BB962C8B-B14F-4D97-AF65-F5344CB8AC3E}">
        <p14:creationId xmlns:p14="http://schemas.microsoft.com/office/powerpoint/2010/main" val="223712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Endangered</a:t>
            </a:r>
            <a:r>
              <a:rPr lang="en-US" baseline="0" dirty="0" smtClean="0"/>
              <a:t> Species Act, is a federal law that protects plant and animal species from extinction. MCAS Miramar has 10 species eligible for protection under this statute. It’s important that all personnel working aboard the installation do their best to avoid “taking” them. Avoid “taking” violations by planning ahead with station S-3, S-4 and EMD for all training, special events, or building modifications, or fitness/recreational activities. Off-roading is not authorized anywhere on Station. “Taking” is defined as harassing, harming, pursuing, hunting, shooting, wounding, killing, trapping, capturing, collecting or attempting to engage in such conduct.  Adverse modification of occupied habitat that makes it unsuitable has been interpreted as “harming” such species.</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dirty="0"/>
          </a:p>
        </p:txBody>
      </p:sp>
    </p:spTree>
    <p:extLst>
      <p:ext uri="{BB962C8B-B14F-4D97-AF65-F5344CB8AC3E}">
        <p14:creationId xmlns:p14="http://schemas.microsoft.com/office/powerpoint/2010/main" val="110616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Vernal pools are ephemeral, meaning that they only occur during</a:t>
            </a:r>
            <a:r>
              <a:rPr lang="en-US" baseline="0" dirty="0" smtClean="0"/>
              <a:t> certain times of the year. The winter rainy season is the time of the year when vernal pools are most apparent because they pond water. Fairy shrimp are the most commonly noted species to inhabit vernal pools, but vernal pool habitat on MCAS Miramar also supports four threatened or endangered plants. Every year when water fills up the vernal pool depressions, fairy shrimp hatch, live out their life cycle and lay eggs which deposit in the soil to help future generations of fairy shrimp proliferate. Fairy shrimp eggs can be dispersed into new areas of the Station by transporting mud from pools they occupy to other puddles and ponded sites. All sites occupied by endangered fairy shrimp must be protected, so spreading their eggs can limit our land use. Remember that off-roading is never permitted.</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dirty="0"/>
          </a:p>
        </p:txBody>
      </p:sp>
    </p:spTree>
    <p:extLst>
      <p:ext uri="{BB962C8B-B14F-4D97-AF65-F5344CB8AC3E}">
        <p14:creationId xmlns:p14="http://schemas.microsoft.com/office/powerpoint/2010/main" val="131031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one of the most critical habitats</a:t>
            </a:r>
            <a:r>
              <a:rPr lang="en-US" baseline="0" dirty="0" smtClean="0"/>
              <a:t> on the installation. </a:t>
            </a:r>
            <a:r>
              <a:rPr lang="en-US" dirty="0" smtClean="0"/>
              <a:t>Pictured here is a</a:t>
            </a:r>
            <a:r>
              <a:rPr lang="en-US" baseline="0" dirty="0" smtClean="0"/>
              <a:t> typical vernal pool during San Diego’s wet season. Vernal pools are seasonal wetlands resembling small shallow pools that form during the winter through spring rainy season. Approximately 97% of these vernal pools have been destroyed in San Diego County. The Marine Corps is responsible for ensuring that the 127 acres of vernal pool wetland habitat at MCAS Miramar is protected. </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dirty="0"/>
          </a:p>
        </p:txBody>
      </p:sp>
    </p:spTree>
    <p:extLst>
      <p:ext uri="{BB962C8B-B14F-4D97-AF65-F5344CB8AC3E}">
        <p14:creationId xmlns:p14="http://schemas.microsoft.com/office/powerpoint/2010/main" val="398440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photo</a:t>
            </a:r>
            <a:r>
              <a:rPr lang="en-US" baseline="0" dirty="0" smtClean="0"/>
              <a:t> of the same vernal pool that was shown in the previous slide. </a:t>
            </a:r>
            <a:r>
              <a:rPr lang="en-US" dirty="0" smtClean="0"/>
              <a:t>During the summer, vernal</a:t>
            </a:r>
            <a:r>
              <a:rPr lang="en-US" baseline="0" dirty="0" smtClean="0"/>
              <a:t> pools dry up and appear as bare or sparsely vegetated basins. Other dried up vernal pools are not as obvious however and can simply appear as flat dirt areas or possibly roads. Off-roading is never permitted. </a:t>
            </a:r>
            <a:r>
              <a:rPr lang="en-US" strike="noStrike" baseline="0" dirty="0" smtClean="0"/>
              <a:t>Keep vehicles on established r</a:t>
            </a:r>
            <a:r>
              <a:rPr lang="en-US" baseline="0" dirty="0" smtClean="0"/>
              <a:t>oads.</a:t>
            </a:r>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dirty="0"/>
          </a:p>
        </p:txBody>
      </p:sp>
    </p:spTree>
    <p:extLst>
      <p:ext uri="{BB962C8B-B14F-4D97-AF65-F5344CB8AC3E}">
        <p14:creationId xmlns:p14="http://schemas.microsoft.com/office/powerpoint/2010/main" val="345400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eaLnBrk="1" latinLnBrk="0" hangingPunct="1">
              <a:defRPr kumimoji="0" lang="en-US" dirty="0"/>
            </a:lvl1pPr>
            <a:extLst/>
          </a:lstStyle>
          <a:p>
            <a:r>
              <a:rPr kumimoji="0" lang="en-US" dirty="0" smtClean="0"/>
              <a:t>Click to add photo album title</a:t>
            </a:r>
            <a:endParaRPr kumimoji="0"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kumimoji="0"/>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date and other details</a:t>
            </a:r>
            <a:endParaRPr kumimoji="0"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dirty="0" smtClean="0"/>
              <a:t>Click icon to add picture</a:t>
            </a:r>
            <a:endParaRPr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kumimoji="0" lang="en-US" dirty="0"/>
          </a:p>
        </p:txBody>
      </p:sp>
      <p:sp>
        <p:nvSpPr>
          <p:cNvPr id="11" name="Rectangle 10"/>
          <p:cNvSpPr>
            <a:spLocks noGrp="1"/>
          </p:cNvSpPr>
          <p:nvPr>
            <p:ph type="dt" sz="half" idx="12"/>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3" name="Rectangle 12"/>
          <p:cNvSpPr>
            <a:spLocks noGrp="1"/>
          </p:cNvSpPr>
          <p:nvPr>
            <p:ph type="ftr" sz="quarter" idx="14"/>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6" name="Rectangle 5"/>
          <p:cNvSpPr>
            <a:spLocks noGrp="1"/>
          </p:cNvSpPr>
          <p:nvPr>
            <p:ph type="dt" sz="half" idx="15"/>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7" name="Rectangle 6"/>
          <p:cNvSpPr>
            <a:spLocks noGrp="1"/>
          </p:cNvSpPr>
          <p:nvPr>
            <p:ph type="sldNum" sz="quarter" idx="16"/>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7"/>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5" name="Rectangle 4"/>
          <p:cNvSpPr>
            <a:spLocks noGrp="1"/>
          </p:cNvSpPr>
          <p:nvPr>
            <p:ph type="dt" sz="half" idx="14"/>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6" name="Rectangle 5"/>
          <p:cNvSpPr>
            <a:spLocks noGrp="1"/>
          </p:cNvSpPr>
          <p:nvPr>
            <p:ph type="sldNum" sz="quarter" idx="15"/>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6"/>
          </p:nvPr>
        </p:nvSpPr>
        <p:spPr/>
        <p:txBody>
          <a:bodyPr/>
          <a:lstStyle>
            <a:extLst/>
          </a:lstStyle>
          <a:p>
            <a:endParaRPr kumimoji="0"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eaLnBrk="1" latinLnBrk="0" hangingPunct="1">
              <a:spcBef>
                <a:spcPct val="20000"/>
              </a:spcBef>
              <a:buFontTx/>
              <a:buNone/>
              <a:defRPr kumimoji="0" sz="16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eaLnBrk="1" latinLnBrk="0" hangingPunct="1">
              <a:buFontTx/>
              <a:buNone/>
              <a:defRPr kumimoji="0" sz="1600" baseline="0"/>
            </a:lvl1pPr>
            <a:extLst/>
          </a:lstStyle>
          <a:p>
            <a:pPr lvl="0"/>
            <a:r>
              <a:rPr kumimoji="0" lang="en-US" dirty="0" smtClean="0"/>
              <a:t>Click to add caption</a:t>
            </a:r>
            <a:endParaRPr kumimoji="0"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1" name="Rectangle 10"/>
          <p:cNvSpPr>
            <a:spLocks noGrp="1"/>
          </p:cNvSpPr>
          <p:nvPr>
            <p:ph type="dt" sz="half" idx="31"/>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5" name="Rectangle 14"/>
          <p:cNvSpPr>
            <a:spLocks noGrp="1"/>
          </p:cNvSpPr>
          <p:nvPr>
            <p:ph type="ftr" sz="quarter" idx="33"/>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eaLnBrk="1" latinLnBrk="0" hangingPunct="1">
              <a:buFontTx/>
              <a:buNone/>
              <a:defRPr kumimoji="0" sz="1600" baseline="0"/>
            </a:lvl1pPr>
            <a:extLst/>
          </a:lstStyle>
          <a:p>
            <a:pPr lvl="0"/>
            <a:r>
              <a:rPr kumimoji="0" lang="en-US" dirty="0" smtClean="0"/>
              <a:t>Click to add caption</a:t>
            </a:r>
            <a:endParaRPr kumimoji="0" lang="en-US" dirty="0"/>
          </a:p>
        </p:txBody>
      </p:sp>
      <p:sp>
        <p:nvSpPr>
          <p:cNvPr id="10" name="Rectangle 9"/>
          <p:cNvSpPr>
            <a:spLocks noGrp="1"/>
          </p:cNvSpPr>
          <p:nvPr>
            <p:ph type="dt" sz="half" idx="25"/>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2" name="Rectangle 11"/>
          <p:cNvSpPr>
            <a:spLocks noGrp="1"/>
          </p:cNvSpPr>
          <p:nvPr>
            <p:ph type="ftr" sz="quarter" idx="27"/>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eaLnBrk="1" latinLnBrk="0" hangingPunct="1">
              <a:buFontTx/>
              <a:buNone/>
              <a:defRPr kumimoji="0" sz="2400" baseline="0"/>
            </a:lvl1pPr>
            <a:extLst/>
          </a:lstStyle>
          <a:p>
            <a:pPr lvl="0"/>
            <a:r>
              <a:rPr kumimoji="0" lang="en-US" dirty="0" smtClean="0"/>
              <a:t>Click to add caption</a:t>
            </a:r>
            <a:endParaRPr kumimoji="0" lang="en-US" dirty="0"/>
          </a:p>
        </p:txBody>
      </p:sp>
      <p:sp>
        <p:nvSpPr>
          <p:cNvPr id="8" name="Rectangle 7"/>
          <p:cNvSpPr>
            <a:spLocks noGrp="1"/>
          </p:cNvSpPr>
          <p:nvPr>
            <p:ph type="dt" sz="half" idx="33"/>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9" name="Rectangle 8"/>
          <p:cNvSpPr>
            <a:spLocks noGrp="1"/>
          </p:cNvSpPr>
          <p:nvPr>
            <p:ph type="sldNum" sz="quarter" idx="34"/>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0" name="Rectangle 9"/>
          <p:cNvSpPr>
            <a:spLocks noGrp="1"/>
          </p:cNvSpPr>
          <p:nvPr>
            <p:ph type="ftr" sz="quarter" idx="35"/>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7" name="Rectangle 6"/>
          <p:cNvSpPr>
            <a:spLocks noGrp="1"/>
          </p:cNvSpPr>
          <p:nvPr>
            <p:ph type="dt" sz="half" idx="24"/>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8" name="Rectangle 7"/>
          <p:cNvSpPr>
            <a:spLocks noGrp="1"/>
          </p:cNvSpPr>
          <p:nvPr>
            <p:ph type="sldNum" sz="quarter" idx="25"/>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9" name="Rectangle 8"/>
          <p:cNvSpPr>
            <a:spLocks noGrp="1"/>
          </p:cNvSpPr>
          <p:nvPr>
            <p:ph type="ftr" sz="quarter" idx="26"/>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7" name="Rectangle 6"/>
          <p:cNvSpPr>
            <a:spLocks noGrp="1"/>
          </p:cNvSpPr>
          <p:nvPr>
            <p:ph type="dt" sz="half" idx="29"/>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8" name="Rectangle 7"/>
          <p:cNvSpPr>
            <a:spLocks noGrp="1"/>
          </p:cNvSpPr>
          <p:nvPr>
            <p:ph type="sldNum" sz="quarter" idx="30"/>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0" name="Rectangle 9"/>
          <p:cNvSpPr>
            <a:spLocks noGrp="1"/>
          </p:cNvSpPr>
          <p:nvPr>
            <p:ph type="ftr" sz="quarter" idx="31"/>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7" name="Rectangle 6"/>
          <p:cNvSpPr>
            <a:spLocks noGrp="1"/>
          </p:cNvSpPr>
          <p:nvPr>
            <p:ph type="dt" sz="half" idx="31"/>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8" name="Rectangle 7"/>
          <p:cNvSpPr>
            <a:spLocks noGrp="1"/>
          </p:cNvSpPr>
          <p:nvPr>
            <p:ph type="sldNum" sz="quarter" idx="32"/>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9" name="Rectangle 8"/>
          <p:cNvSpPr>
            <a:spLocks noGrp="1"/>
          </p:cNvSpPr>
          <p:nvPr>
            <p:ph type="ftr" sz="quarter" idx="33"/>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7" name="Text Placeholder 6"/>
          <p:cNvSpPr>
            <a:spLocks noGrp="1"/>
          </p:cNvSpPr>
          <p:nvPr>
            <p:ph type="body" sz="quarter" idx="15" hasCustomPrompt="1"/>
          </p:nvPr>
        </p:nvSpPr>
        <p:spPr>
          <a:xfrm>
            <a:off x="3048000" y="4876800"/>
            <a:ext cx="3200400" cy="1295400"/>
          </a:xfrm>
        </p:spPr>
        <p:txBody>
          <a:bodyPr tIns="91440" rIns="9144" bIns="91440" anchor="t"/>
          <a:lstStyle>
            <a:lvl1pPr marL="0" marR="0" indent="0" algn="l" eaLnBrk="1" latinLnBrk="0" hangingPunct="1">
              <a:buFontTx/>
              <a:buNone/>
              <a:defRPr kumimoji="0" sz="1800" i="0"/>
            </a:lvl1pPr>
            <a:extLst/>
          </a:lstStyle>
          <a:p>
            <a:pPr lvl="0"/>
            <a:r>
              <a:rPr kumimoji="0" lang="en-US" dirty="0" smtClean="0"/>
              <a:t>Click to add caption</a:t>
            </a:r>
            <a:endParaRPr kumimoji="0" lang="en-US" dirty="0"/>
          </a:p>
        </p:txBody>
      </p:sp>
      <p:sp>
        <p:nvSpPr>
          <p:cNvPr id="5" name="Rectangle 4"/>
          <p:cNvSpPr>
            <a:spLocks noGrp="1"/>
          </p:cNvSpPr>
          <p:nvPr>
            <p:ph type="dt" sz="half" idx="16"/>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6" name="Rectangle 5"/>
          <p:cNvSpPr>
            <a:spLocks noGrp="1"/>
          </p:cNvSpPr>
          <p:nvPr>
            <p:ph type="sldNum" sz="quarter" idx="17"/>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8"/>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Picture Placeholder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6" name="Picture Placeholder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7" name="Text Placeholder 6"/>
          <p:cNvSpPr>
            <a:spLocks noGrp="1"/>
          </p:cNvSpPr>
          <p:nvPr>
            <p:ph type="body" sz="quarter" idx="15" hasCustomPrompt="1"/>
          </p:nvPr>
        </p:nvSpPr>
        <p:spPr>
          <a:xfrm>
            <a:off x="4953000" y="4648200"/>
            <a:ext cx="3200400" cy="1295400"/>
          </a:xfrm>
        </p:spPr>
        <p:txBody>
          <a:bodyPr tIns="91440" rIns="9144" bIns="91440" anchor="t"/>
          <a:lstStyle>
            <a:lvl1pPr marL="0" marR="0" indent="0" algn="l" eaLnBrk="1" latinLnBrk="0" hangingPunct="1">
              <a:buFontTx/>
              <a:buNone/>
              <a:defRPr kumimoji="0" sz="1800" i="0"/>
            </a:lvl1pPr>
            <a:extLst/>
          </a:lstStyle>
          <a:p>
            <a:pPr lvl="0"/>
            <a:r>
              <a:rPr kumimoji="0" lang="en-US" dirty="0" smtClean="0"/>
              <a:t>Click to add caption</a:t>
            </a:r>
            <a:endParaRPr kumimoji="0" lang="en-US" dirty="0"/>
          </a:p>
        </p:txBody>
      </p:sp>
      <p:sp>
        <p:nvSpPr>
          <p:cNvPr id="8" name="Text Placeholder 7"/>
          <p:cNvSpPr>
            <a:spLocks noGrp="1"/>
          </p:cNvSpPr>
          <p:nvPr>
            <p:ph type="body" sz="quarter" idx="16" hasCustomPrompt="1"/>
          </p:nvPr>
        </p:nvSpPr>
        <p:spPr>
          <a:xfrm>
            <a:off x="1143000" y="4648200"/>
            <a:ext cx="3200400" cy="1295400"/>
          </a:xfrm>
        </p:spPr>
        <p:txBody>
          <a:bodyPr tIns="91440" rIns="9144" bIns="91440" anchor="t"/>
          <a:lstStyle>
            <a:lvl1pPr marL="0" marR="0" indent="0" algn="l" eaLnBrk="1" latinLnBrk="0" hangingPunct="1">
              <a:buFontTx/>
              <a:buNone/>
              <a:defRPr kumimoji="0" sz="1800" i="0"/>
            </a:lvl1pPr>
            <a:extLst/>
          </a:lstStyle>
          <a:p>
            <a:pPr lvl="0"/>
            <a:r>
              <a:rPr kumimoji="0" lang="en-US" dirty="0" smtClean="0"/>
              <a:t>Click to add caption</a:t>
            </a:r>
            <a:endParaRPr kumimoji="0" lang="en-US" dirty="0"/>
          </a:p>
        </p:txBody>
      </p:sp>
      <p:sp>
        <p:nvSpPr>
          <p:cNvPr id="9" name="Rectangle 8"/>
          <p:cNvSpPr>
            <a:spLocks noGrp="1"/>
          </p:cNvSpPr>
          <p:nvPr>
            <p:ph type="dt" sz="half" idx="17"/>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10" name="Rectangle 9"/>
          <p:cNvSpPr>
            <a:spLocks noGrp="1"/>
          </p:cNvSpPr>
          <p:nvPr>
            <p:ph type="sldNum" sz="quarter" idx="18"/>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1" name="Rectangle 10"/>
          <p:cNvSpPr>
            <a:spLocks noGrp="1"/>
          </p:cNvSpPr>
          <p:nvPr>
            <p:ph type="ftr" sz="quarter" idx="19"/>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eaLnBrk="1" latinLnBrk="0" hangingPunct="1">
              <a:spcBef>
                <a:spcPct val="20000"/>
              </a:spcBef>
              <a:buFontTx/>
              <a:buNone/>
              <a:defRPr kumimoji="0" lang="en-US" i="0" smtClean="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4" name="Rectangle 3"/>
          <p:cNvSpPr>
            <a:spLocks noGrp="1"/>
          </p:cNvSpPr>
          <p:nvPr>
            <p:ph type="dt" sz="half" idx="12"/>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6" name="Rectangle 5"/>
          <p:cNvSpPr>
            <a:spLocks noGrp="1"/>
          </p:cNvSpPr>
          <p:nvPr>
            <p:ph type="sldNum" sz="quarter" idx="13"/>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4"/>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Picture Placeholder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4" name="Text Placeholder 3"/>
          <p:cNvSpPr>
            <a:spLocks noGrp="1"/>
          </p:cNvSpPr>
          <p:nvPr>
            <p:ph type="body" sz="quarter" idx="12" hasCustomPrompt="1"/>
          </p:nvPr>
        </p:nvSpPr>
        <p:spPr>
          <a:xfrm>
            <a:off x="457200" y="4876800"/>
            <a:ext cx="8229600" cy="1447800"/>
          </a:xfrm>
        </p:spPr>
        <p:txBody>
          <a:bodyPr tIns="91440" rIns="9144" bIns="91440" anchor="t"/>
          <a:lstStyle>
            <a:lvl1pPr marL="0" marR="0" indent="0" algn="l" eaLnBrk="1" latinLnBrk="0" hangingPunct="1">
              <a:buFontTx/>
              <a:buNone/>
              <a:defRPr kumimoji="0" sz="1800" i="0"/>
            </a:lvl1pPr>
            <a:extLst/>
          </a:lstStyle>
          <a:p>
            <a:pPr lvl="0"/>
            <a:r>
              <a:rPr kumimoji="0" lang="en-US" dirty="0" smtClean="0"/>
              <a:t>Click to add caption</a:t>
            </a:r>
            <a:endParaRPr kumimoji="0" lang="en-US" dirty="0"/>
          </a:p>
        </p:txBody>
      </p:sp>
      <p:sp>
        <p:nvSpPr>
          <p:cNvPr id="5" name="Rectangle 4"/>
          <p:cNvSpPr>
            <a:spLocks noGrp="1"/>
          </p:cNvSpPr>
          <p:nvPr>
            <p:ph type="dt" sz="half" idx="31"/>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6" name="Rectangle 5"/>
          <p:cNvSpPr>
            <a:spLocks noGrp="1"/>
          </p:cNvSpPr>
          <p:nvPr>
            <p:ph type="sldNum" sz="quarter" idx="32"/>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7" name="Rectangle 6"/>
          <p:cNvSpPr>
            <a:spLocks noGrp="1"/>
          </p:cNvSpPr>
          <p:nvPr>
            <p:ph type="ftr" sz="quarter" idx="33"/>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pPr eaLnBrk="1" latinLnBrk="1" hangingPunct="1"/>
            <a:r>
              <a:rPr lang="en-US" smtClean="0"/>
              <a:t>Click to edit Master title style</a:t>
            </a:r>
            <a:endParaRPr/>
          </a:p>
        </p:txBody>
      </p:sp>
      <p:sp>
        <p:nvSpPr>
          <p:cNvPr id="14" name="Rectangle 6"/>
          <p:cNvSpPr>
            <a:spLocks noGrp="1"/>
          </p:cNvSpPr>
          <p:nvPr>
            <p:ph idx="1"/>
          </p:nvPr>
        </p:nvSpPr>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2" name="Rectangle 7"/>
          <p:cNvSpPr>
            <a:spLocks noGrp="1"/>
          </p:cNvSpPr>
          <p:nvPr>
            <p:ph type="dt" sz="half" idx="10"/>
          </p:nvPr>
        </p:nvSpPr>
        <p:spPr/>
        <p:txBody>
          <a:bodyPr/>
          <a:lstStyle>
            <a:extLst/>
          </a:lstStyle>
          <a:p>
            <a:fld id="{ACB2EC6F-6501-4E04-BD6C-A8A6CABB2C5B}" type="datetimeFigureOut">
              <a:rPr kumimoji="0" lang="en-US" smtClean="0"/>
              <a:pPr/>
              <a:t>1/28/16</a:t>
            </a:fld>
            <a:endParaRPr kumimoji="0" lang="en-US" dirty="0"/>
          </a:p>
        </p:txBody>
      </p:sp>
      <p:sp>
        <p:nvSpPr>
          <p:cNvPr id="27" name="Rectangle 19"/>
          <p:cNvSpPr>
            <a:spLocks noGrp="1"/>
          </p:cNvSpPr>
          <p:nvPr>
            <p:ph type="ftr" sz="quarter" idx="11"/>
          </p:nvPr>
        </p:nvSpPr>
        <p:spPr/>
        <p:txBody>
          <a:bodyPr/>
          <a:lstStyle>
            <a:extLst/>
          </a:lstStyle>
          <a:p>
            <a:endParaRPr kumimoji="0" lang="en-US" dirty="0"/>
          </a:p>
        </p:txBody>
      </p:sp>
      <p:sp>
        <p:nvSpPr>
          <p:cNvPr id="24" name="Rectangle 26"/>
          <p:cNvSpPr>
            <a:spLocks noGrp="1"/>
          </p:cNvSpPr>
          <p:nvPr>
            <p:ph type="sldNum" sz="quarter" idx="12"/>
          </p:nvPr>
        </p:nvSpPr>
        <p:spPr/>
        <p:txBody>
          <a:bodyPr/>
          <a:lstStyle>
            <a:extLst/>
          </a:lstStyle>
          <a:p>
            <a:fld id="{963B0023-0CED-47F7-85AE-654F0B232C29}" type="slidenum">
              <a:rPr kumimoji="0" lang="en-US" smtClean="0"/>
              <a:pPr/>
              <a:t>‹#›</a:t>
            </a:fld>
            <a:endParaRPr kumimoji="0"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31863" y="96838"/>
            <a:ext cx="7158037" cy="1412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9325" y="1981200"/>
            <a:ext cx="37544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56163" y="1981200"/>
            <a:ext cx="3754437" cy="4114800"/>
          </a:xfrm>
        </p:spPr>
        <p:txBody>
          <a:bodyPr/>
          <a:lstStyle/>
          <a:p>
            <a:endParaRPr lang="en-US" dirty="0"/>
          </a:p>
        </p:txBody>
      </p:sp>
      <p:sp>
        <p:nvSpPr>
          <p:cNvPr id="5" name="Date Placeholder 4"/>
          <p:cNvSpPr>
            <a:spLocks noGrp="1"/>
          </p:cNvSpPr>
          <p:nvPr>
            <p:ph type="dt" sz="half" idx="10"/>
          </p:nvPr>
        </p:nvSpPr>
        <p:spPr>
          <a:xfrm>
            <a:off x="946150" y="6248400"/>
            <a:ext cx="1905000" cy="457200"/>
          </a:xfrm>
        </p:spPr>
        <p:txBody>
          <a:bodyPr/>
          <a:lstStyle>
            <a:lvl1pPr>
              <a:defRPr/>
            </a:lvl1pPr>
          </a:lstStyle>
          <a:p>
            <a:endParaRPr lang="en-US" altLang="en-US" dirty="0"/>
          </a:p>
        </p:txBody>
      </p:sp>
      <p:sp>
        <p:nvSpPr>
          <p:cNvPr id="6" name="Footer Placeholder 5"/>
          <p:cNvSpPr>
            <a:spLocks noGrp="1"/>
          </p:cNvSpPr>
          <p:nvPr>
            <p:ph type="ftr" sz="quarter" idx="11"/>
          </p:nvPr>
        </p:nvSpPr>
        <p:spPr>
          <a:xfrm>
            <a:off x="3352800" y="6248400"/>
            <a:ext cx="2895600" cy="457200"/>
          </a:xfrm>
        </p:spPr>
        <p:txBody>
          <a:bodyPr/>
          <a:lstStyle>
            <a:lvl1pPr>
              <a:defRPr/>
            </a:lvl1pPr>
          </a:lstStyle>
          <a:p>
            <a:endParaRPr lang="en-US" altLang="en-US" dirty="0"/>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B9EBE9BA-537E-4947-88C8-363D229C3A2D}" type="slidenum">
              <a:rPr lang="en-US" altLang="en-US"/>
              <a:pPr/>
              <a:t>‹#›</a:t>
            </a:fld>
            <a:endParaRPr lang="en-US" altLang="en-US" dirty="0"/>
          </a:p>
        </p:txBody>
      </p:sp>
    </p:spTree>
    <p:extLst>
      <p:ext uri="{BB962C8B-B14F-4D97-AF65-F5344CB8AC3E}">
        <p14:creationId xmlns:p14="http://schemas.microsoft.com/office/powerpoint/2010/main" val="409095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4" name="Rectangle 3"/>
          <p:cNvSpPr>
            <a:spLocks noGrp="1"/>
          </p:cNvSpPr>
          <p:nvPr>
            <p:ph type="dt" sz="half" idx="12"/>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5" name="Rectangle 4"/>
          <p:cNvSpPr>
            <a:spLocks noGrp="1"/>
          </p:cNvSpPr>
          <p:nvPr>
            <p:ph type="sldNum" sz="quarter" idx="13"/>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6" name="Rectangle 5"/>
          <p:cNvSpPr>
            <a:spLocks noGrp="1"/>
          </p:cNvSpPr>
          <p:nvPr>
            <p:ph type="ftr" sz="quarter" idx="14"/>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a:buFontTx/>
              <a:buNone/>
            </a:pPr>
            <a:r>
              <a:rPr kumimoji="0" lang="en-US" i="0" dirty="0" smtClean="0"/>
              <a:t>Click icon</a:t>
            </a:r>
            <a:r>
              <a:rPr kumimoji="0" lang="en-US" i="0" baseline="0" dirty="0" smtClean="0"/>
              <a:t> to add </a:t>
            </a:r>
            <a:r>
              <a:rPr kumimoji="0" lang="en-US" i="0" dirty="0" smtClean="0"/>
              <a:t>full page picture</a:t>
            </a:r>
            <a:endParaRPr kumimoji="0" lang="en-US" i="0" baseline="0" dirty="0" smtClean="0"/>
          </a:p>
          <a:p>
            <a:pPr marL="0" marR="0" indent="0" algn="ctr">
              <a:buFontTx/>
              <a:buNone/>
            </a:pPr>
            <a:endParaRPr kumimoji="0" lang="en-US" i="0" dirty="0" smtClean="0"/>
          </a:p>
          <a:p>
            <a:pPr algn="ctr">
              <a:buFontTx/>
              <a:buNone/>
            </a:pPr>
            <a:endParaRPr kumimoji="0" lang="en-US" i="0" dirty="0" smtClean="0"/>
          </a:p>
          <a:p>
            <a:pPr algn="ctr">
              <a:buFontTx/>
              <a:buNone/>
            </a:pPr>
            <a:endParaRPr kumimoji="0" lang="en-US" i="0"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eaLnBrk="1" latinLnBrk="0" hangingPunct="1">
              <a:defRPr kumimoji="0" baseline="0"/>
            </a:lvl1pPr>
            <a:extLst/>
          </a:lstStyle>
          <a:p>
            <a:r>
              <a:rPr kumimoji="0" lang="en-US" dirty="0" smtClean="0"/>
              <a:t>Click to add section title</a:t>
            </a:r>
            <a:endParaRPr kumimoji="0"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eaLnBrk="1" latinLnBrk="0" hangingPunct="1">
              <a:buFontTx/>
              <a:buNone/>
              <a:defRPr kumimoji="0" sz="1800"/>
            </a:lvl1pPr>
            <a:extLst/>
          </a:lstStyle>
          <a:p>
            <a:pPr lvl="0"/>
            <a:r>
              <a:rPr kumimoji="0" lang="en-US" dirty="0" smtClean="0"/>
              <a:t>Click to add subtitle</a:t>
            </a:r>
            <a:endParaRPr kumimoji="0"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dirty="0" smtClean="0"/>
              <a:t>Click icon to add picture</a:t>
            </a:r>
            <a:endParaRPr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dirty="0" smtClean="0"/>
              <a:t>Click icon to add picture</a:t>
            </a:r>
            <a:endParaRPr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eaLnBrk="1" latinLnBrk="1" hangingPunct="1"/>
            <a:r>
              <a:rPr lang="en-US" dirty="0" smtClean="0"/>
              <a:t>Click icon to add picture</a:t>
            </a:r>
            <a:endParaRPr dirty="0"/>
          </a:p>
        </p:txBody>
      </p:sp>
      <p:sp>
        <p:nvSpPr>
          <p:cNvPr id="8" name="Rectangle 7"/>
          <p:cNvSpPr>
            <a:spLocks noGrp="1"/>
          </p:cNvSpPr>
          <p:nvPr>
            <p:ph type="dt" sz="half" idx="17"/>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9" name="Rectangle 8"/>
          <p:cNvSpPr>
            <a:spLocks noGrp="1"/>
          </p:cNvSpPr>
          <p:nvPr>
            <p:ph type="sldNum" sz="quarter" idx="18"/>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0" name="Rectangle 9"/>
          <p:cNvSpPr>
            <a:spLocks noGrp="1"/>
          </p:cNvSpPr>
          <p:nvPr>
            <p:ph type="ftr" sz="quarter" idx="19"/>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6" name="Rectangle 5"/>
          <p:cNvSpPr>
            <a:spLocks noGrp="1"/>
          </p:cNvSpPr>
          <p:nvPr>
            <p:ph type="dt" sz="half" idx="16"/>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7" name="Rectangle 6"/>
          <p:cNvSpPr>
            <a:spLocks noGrp="1"/>
          </p:cNvSpPr>
          <p:nvPr>
            <p:ph type="sldNum" sz="quarter" idx="17"/>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8"/>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0" algn="ctr" rtl="0" eaLnBrk="1" latinLnBrk="1" hangingPunct="1"/>
            <a:r>
              <a:rPr lang="en-US" dirty="0" smtClean="0"/>
              <a:t>Click icon to add picture</a:t>
            </a:r>
            <a:endParaRPr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6" name="Rectangle 5"/>
          <p:cNvSpPr>
            <a:spLocks noGrp="1"/>
          </p:cNvSpPr>
          <p:nvPr>
            <p:ph type="dt" sz="half" idx="18"/>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7" name="Rectangle 6"/>
          <p:cNvSpPr>
            <a:spLocks noGrp="1"/>
          </p:cNvSpPr>
          <p:nvPr>
            <p:ph type="sldNum" sz="quarter" idx="19"/>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9" name="Rectangle 8"/>
          <p:cNvSpPr>
            <a:spLocks noGrp="1"/>
          </p:cNvSpPr>
          <p:nvPr>
            <p:ph type="ftr" sz="quarter" idx="20"/>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0" marR="0" indent="1588" algn="ctr" rtl="0" eaLnBrk="1" latinLnBrk="1" hangingPunct="1"/>
            <a:r>
              <a:rPr lang="en-US" dirty="0" smtClean="0"/>
              <a:t>Click icon to add picture</a:t>
            </a:r>
            <a:endParaRPr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eaLnBrk="1" latinLnBrk="0" hangingPunct="1">
              <a:spcBef>
                <a:spcPct val="20000"/>
              </a:spcBef>
              <a:buFontTx/>
              <a:buNone/>
              <a:defRPr kumimoji="0" sz="1800" i="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5" name="Rectangle 4"/>
          <p:cNvSpPr>
            <a:spLocks noGrp="1"/>
          </p:cNvSpPr>
          <p:nvPr>
            <p:ph type="dt" sz="half" idx="14"/>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7" name="Rectangle 6"/>
          <p:cNvSpPr>
            <a:spLocks noGrp="1"/>
          </p:cNvSpPr>
          <p:nvPr>
            <p:ph type="sldNum" sz="quarter" idx="15"/>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8" name="Rectangle 7"/>
          <p:cNvSpPr>
            <a:spLocks noGrp="1"/>
          </p:cNvSpPr>
          <p:nvPr>
            <p:ph type="ftr" sz="quarter" idx="16"/>
          </p:nvPr>
        </p:nvSpPr>
        <p:spPr/>
        <p:txBody>
          <a:bodyPr/>
          <a:lstStyle>
            <a:extLst/>
          </a:lstStyle>
          <a:p>
            <a:endParaRPr kumimoji="0"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eaLnBrk="1" latinLnBrk="0" hangingPunct="1">
              <a:spcBef>
                <a:spcPct val="20000"/>
              </a:spcBef>
              <a:buFontTx/>
              <a:buNone/>
              <a:defRPr kumimoji="0" sz="2400" i="0">
                <a:solidFill>
                  <a:schemeClr val="tx1"/>
                </a:solidFill>
                <a:latin typeface="+mn-lt"/>
                <a:ea typeface="+mn-ea"/>
                <a:cs typeface="+mn-cs"/>
              </a:defRPr>
            </a:lvl1pPr>
            <a:extLst/>
          </a:lstStyle>
          <a:p>
            <a:pPr marL="342900" indent="-342900" algn="ctr" rtl="0" eaLnBrk="1" latinLnBrk="1" hangingPunct="1"/>
            <a:r>
              <a:rPr lang="en-US" dirty="0" smtClean="0"/>
              <a:t>Click icon to add picture</a:t>
            </a:r>
            <a:endParaRPr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eaLnBrk="1" latinLnBrk="0" hangingPunct="1">
              <a:spcBef>
                <a:spcPct val="20000"/>
              </a:spcBef>
              <a:buFontTx/>
              <a:buNone/>
              <a:defRPr kumimoji="0" sz="1800" baseline="0">
                <a:solidFill>
                  <a:schemeClr val="tx1"/>
                </a:solidFill>
                <a:latin typeface="+mn-lt"/>
                <a:ea typeface="+mn-ea"/>
                <a:cs typeface="+mn-cs"/>
              </a:defRPr>
            </a:lvl1pPr>
            <a:extLst/>
          </a:lstStyle>
          <a:p>
            <a:pPr lvl="0"/>
            <a:r>
              <a:rPr kumimoji="0" lang="en-US" dirty="0" smtClean="0"/>
              <a:t>Click to add caption</a:t>
            </a:r>
            <a:endParaRPr kumimoji="0" lang="en-US" dirty="0"/>
          </a:p>
        </p:txBody>
      </p:sp>
      <p:sp>
        <p:nvSpPr>
          <p:cNvPr id="8" name="Rectangle 7"/>
          <p:cNvSpPr>
            <a:spLocks noGrp="1"/>
          </p:cNvSpPr>
          <p:nvPr>
            <p:ph type="dt" sz="half" idx="16"/>
          </p:nvPr>
        </p:nvSpPr>
        <p:spPr/>
        <p:txBody>
          <a:bodyPr/>
          <a:lstStyle>
            <a:extLst/>
          </a:lstStyle>
          <a:p>
            <a:fld id="{F30C84A2-23CF-44F5-B813-5187ED5C7D1C}" type="datetimeFigureOut">
              <a:rPr kumimoji="0" lang="en-US" sz="1200" smtClean="0">
                <a:solidFill>
                  <a:schemeClr val="tx2"/>
                </a:solidFill>
              </a:rPr>
              <a:pPr/>
              <a:t>1/28/16</a:t>
            </a:fld>
            <a:endParaRPr kumimoji="0" lang="en-US" dirty="0"/>
          </a:p>
        </p:txBody>
      </p:sp>
      <p:sp>
        <p:nvSpPr>
          <p:cNvPr id="9" name="Rectangle 8"/>
          <p:cNvSpPr>
            <a:spLocks noGrp="1"/>
          </p:cNvSpPr>
          <p:nvPr>
            <p:ph type="sldNum" sz="quarter" idx="17"/>
          </p:nvPr>
        </p:nvSpPr>
        <p:spPr/>
        <p:txBody>
          <a:bodyPr/>
          <a:lstStyle>
            <a:extLst/>
          </a:lstStyle>
          <a:p>
            <a:pPr algn="r"/>
            <a:fld id="{F99EC173-99AE-4773-AB25-02E469A13EAE}" type="slidenum">
              <a:rPr kumimoji="0" lang="en-US" sz="1200" smtClean="0">
                <a:solidFill>
                  <a:schemeClr val="tx2"/>
                </a:solidFill>
              </a:rPr>
              <a:pPr algn="r"/>
              <a:t>‹#›</a:t>
            </a:fld>
            <a:endParaRPr kumimoji="0" lang="en-US" dirty="0"/>
          </a:p>
        </p:txBody>
      </p:sp>
      <p:sp>
        <p:nvSpPr>
          <p:cNvPr id="10" name="Rectangle 9"/>
          <p:cNvSpPr>
            <a:spLocks noGrp="1"/>
          </p:cNvSpPr>
          <p:nvPr>
            <p:ph type="ftr" sz="quarter" idx="18"/>
          </p:nvPr>
        </p:nvSpPr>
        <p:spPr/>
        <p:txBody>
          <a:bodyPr/>
          <a:lstStyle>
            <a:extLst/>
          </a:lstStyle>
          <a:p>
            <a:endParaRPr kumimoji="0" lang="en-US" dirty="0"/>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pPr eaLnBrk="1" latinLnBrk="1" hangingPunct="1"/>
            <a:r>
              <a:rPr kumimoji="0" lang="en-US" smtClean="0"/>
              <a:t>Click to edit Master title style</a:t>
            </a:r>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eaLnBrk="1" latinLnBrk="1" hangingPunct="1"/>
            <a:r>
              <a:rPr kumimoji="0" lang="en-US" smtClean="0"/>
              <a:t>Click to edit Master text styles</a:t>
            </a:r>
          </a:p>
          <a:p>
            <a:pPr lvl="1" eaLnBrk="1" latinLnBrk="1" hangingPunct="1"/>
            <a:r>
              <a:rPr kumimoji="0" lang="en-US" smtClean="0"/>
              <a:t>Second level</a:t>
            </a:r>
          </a:p>
          <a:p>
            <a:pPr lvl="2" eaLnBrk="1" latinLnBrk="1" hangingPunct="1"/>
            <a:r>
              <a:rPr kumimoji="0" lang="en-US" smtClean="0"/>
              <a:t>Third level</a:t>
            </a:r>
          </a:p>
          <a:p>
            <a:pPr lvl="3" eaLnBrk="1" latinLnBrk="1" hangingPunct="1"/>
            <a:r>
              <a:rPr kumimoji="0" lang="en-US" smtClean="0"/>
              <a:t>Fourth level</a:t>
            </a:r>
          </a:p>
          <a:p>
            <a:pPr lvl="4" eaLnBrk="1" latinLnBrk="1" hangingPunct="1"/>
            <a:r>
              <a:rPr kumimoji="0" lang="en-US" smtClean="0"/>
              <a:t>Fifth level</a:t>
            </a:r>
            <a:endParaRPr kumimoji="0" lang="en-US"/>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eaLnBrk="1" latinLnBrk="0" hangingPunct="1">
              <a:defRPr kumimoji="0" sz="1200">
                <a:solidFill>
                  <a:schemeClr val="tx2"/>
                </a:solidFill>
              </a:defRPr>
            </a:lvl1pPr>
            <a:extLst/>
          </a:lstStyle>
          <a:p>
            <a:fld id="{F30C84A2-23CF-44F5-B813-5187ED5C7D1C}" type="datetimeFigureOut">
              <a:rPr kumimoji="0" lang="en-US" sz="1200" smtClean="0">
                <a:solidFill>
                  <a:schemeClr val="tx2"/>
                </a:solidFill>
              </a:rPr>
              <a:pPr/>
              <a:t>1/28/16</a:t>
            </a:fld>
            <a:endParaRPr kumimoji="0"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eaLnBrk="1" latinLnBrk="0" hangingPunct="1">
              <a:defRPr kumimoji="0" sz="1200">
                <a:solidFill>
                  <a:schemeClr val="tx2"/>
                </a:solidFill>
              </a:defRPr>
            </a:lvl1pPr>
            <a:extLst/>
          </a:lstStyle>
          <a:p>
            <a:pPr algn="ctr"/>
            <a:endParaRPr kumimoji="0"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eaLnBrk="1" latinLnBrk="0" hangingPunct="1">
              <a:defRPr kumimoji="0" sz="1200">
                <a:solidFill>
                  <a:schemeClr val="tx2"/>
                </a:solidFill>
              </a:defRPr>
            </a:lvl1pPr>
            <a:extLst/>
          </a:lstStyle>
          <a:p>
            <a:pPr algn="r"/>
            <a:fld id="{F99EC173-99AE-4773-AB25-02E469A13EAE}" type="slidenum">
              <a:rPr kumimoji="0" lang="en-US" sz="1200" smtClean="0">
                <a:solidFill>
                  <a:schemeClr val="tx2"/>
                </a:solidFill>
              </a:rPr>
              <a:pPr algn="r"/>
              <a:t>‹#›</a:t>
            </a:fld>
            <a:endParaRPr kumimoji="0"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extLst/>
    </p:titleStyle>
    <p:bodyStyle>
      <a:lvl1pPr marL="342900" indent="-342900" algn="l" rtl="0" eaLnBrk="1" latinLnBrk="0" hangingPunct="1">
        <a:spcBef>
          <a:spcPct val="20000"/>
        </a:spcBef>
        <a:buChar char="•"/>
        <a:defRPr kumimoji="0" sz="2400">
          <a:solidFill>
            <a:schemeClr val="tx1"/>
          </a:solidFill>
          <a:latin typeface="+mn-lt"/>
          <a:ea typeface="+mn-ea"/>
          <a:cs typeface="+mn-cs"/>
        </a:defRPr>
      </a:lvl1pPr>
      <a:lvl2pPr marL="742950" indent="-285750" algn="l" rtl="0" eaLnBrk="1" latinLnBrk="0" hangingPunct="1">
        <a:spcBef>
          <a:spcPct val="20000"/>
        </a:spcBef>
        <a:buChar char="–"/>
        <a:defRPr kumimoji="0" sz="2400">
          <a:solidFill>
            <a:schemeClr val="tx1"/>
          </a:solidFill>
          <a:latin typeface="+mn-lt"/>
          <a:ea typeface="+mn-ea"/>
          <a:cs typeface="+mn-cs"/>
        </a:defRPr>
      </a:lvl2pPr>
      <a:lvl3pPr marL="1143000" indent="-228600" algn="l" rtl="0" eaLnBrk="1" latinLnBrk="0" hangingPunct="1">
        <a:spcBef>
          <a:spcPct val="20000"/>
        </a:spcBef>
        <a:buChar char="•"/>
        <a:defRPr kumimoji="0" sz="2000">
          <a:solidFill>
            <a:schemeClr val="tx1"/>
          </a:solidFill>
          <a:latin typeface="+mn-lt"/>
          <a:ea typeface="+mn-ea"/>
          <a:cs typeface="+mn-cs"/>
        </a:defRPr>
      </a:lvl3pPr>
      <a:lvl4pPr marL="1600200" indent="-228600" algn="l" rtl="0" eaLnBrk="1" latinLnBrk="0" hangingPunct="1">
        <a:spcBef>
          <a:spcPct val="20000"/>
        </a:spcBef>
        <a:buChar char="–"/>
        <a:defRPr kumimoji="0" sz="1800">
          <a:solidFill>
            <a:schemeClr val="tx1"/>
          </a:solidFill>
          <a:latin typeface="+mn-lt"/>
          <a:ea typeface="+mn-ea"/>
          <a:cs typeface="+mn-cs"/>
        </a:defRPr>
      </a:lvl4pPr>
      <a:lvl5pPr marL="2057400" indent="-228600" algn="l" rtl="0" eaLnBrk="1" latinLnBrk="0" hangingPunct="1">
        <a:spcBef>
          <a:spcPct val="20000"/>
        </a:spcBef>
        <a:buChar char="»"/>
        <a:defRPr kumimoji="0" sz="16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p:bodyStyle>
    <p:otherStyle>
      <a:lvl1pPr marL="0" algn="l" rtl="0" eaLnBrk="1" latinLnBrk="0" hangingPunct="1">
        <a:defRPr kumimoji="0">
          <a:solidFill>
            <a:schemeClr val="tx1"/>
          </a:solidFill>
          <a:latin typeface="+mn-lt"/>
          <a:ea typeface="+mn-ea"/>
          <a:cs typeface="+mn-cs"/>
        </a:defRPr>
      </a:lvl1pPr>
      <a:lvl2pPr marL="457200" algn="l" rtl="0" eaLnBrk="1" latinLnBrk="0" hangingPunct="1">
        <a:defRPr kumimoji="0">
          <a:solidFill>
            <a:schemeClr val="tx1"/>
          </a:solidFill>
          <a:latin typeface="+mn-lt"/>
          <a:ea typeface="+mn-ea"/>
          <a:cs typeface="+mn-cs"/>
        </a:defRPr>
      </a:lvl2pPr>
      <a:lvl3pPr marL="914400" algn="l" rtl="0" eaLnBrk="1" latinLnBrk="0" hangingPunct="1">
        <a:defRPr kumimoji="0">
          <a:solidFill>
            <a:schemeClr val="tx1"/>
          </a:solidFill>
          <a:latin typeface="+mn-lt"/>
          <a:ea typeface="+mn-ea"/>
          <a:cs typeface="+mn-cs"/>
        </a:defRPr>
      </a:lvl3pPr>
      <a:lvl4pPr marL="1371600" algn="l" rtl="0" eaLnBrk="1" latinLnBrk="0" hangingPunct="1">
        <a:defRPr kumimoji="0">
          <a:solidFill>
            <a:schemeClr val="tx1"/>
          </a:solidFill>
          <a:latin typeface="+mn-lt"/>
          <a:ea typeface="+mn-ea"/>
          <a:cs typeface="+mn-cs"/>
        </a:defRPr>
      </a:lvl4pPr>
      <a:lvl5pPr marL="1828800" algn="l" rtl="0" eaLnBrk="1" latinLnBrk="0" hangingPunct="1">
        <a:defRPr kumimoji="0">
          <a:solidFill>
            <a:schemeClr val="tx1"/>
          </a:solidFill>
          <a:latin typeface="+mn-lt"/>
          <a:ea typeface="+mn-ea"/>
          <a:cs typeface="+mn-cs"/>
        </a:defRPr>
      </a:lvl5pPr>
      <a:lvl6pPr marL="2286000" algn="l" rtl="0" eaLnBrk="1" latinLnBrk="0" hangingPunct="1">
        <a:defRPr kumimoji="0">
          <a:solidFill>
            <a:schemeClr val="tx1"/>
          </a:solidFill>
          <a:latin typeface="+mn-lt"/>
          <a:ea typeface="+mn-ea"/>
          <a:cs typeface="+mn-cs"/>
        </a:defRPr>
      </a:lvl6pPr>
      <a:lvl7pPr marL="2743200" algn="l" rtl="0" eaLnBrk="1" latinLnBrk="0" hangingPunct="1">
        <a:defRPr kumimoji="0">
          <a:solidFill>
            <a:schemeClr val="tx1"/>
          </a:solidFill>
          <a:latin typeface="+mn-lt"/>
          <a:ea typeface="+mn-ea"/>
          <a:cs typeface="+mn-cs"/>
        </a:defRPr>
      </a:lvl7pPr>
      <a:lvl8pPr marL="3200400" algn="l" rtl="0" eaLnBrk="1" latinLnBrk="0" hangingPunct="1">
        <a:defRPr kumimoji="0">
          <a:solidFill>
            <a:schemeClr val="tx1"/>
          </a:solidFill>
          <a:latin typeface="+mn-lt"/>
          <a:ea typeface="+mn-ea"/>
          <a:cs typeface="+mn-cs"/>
        </a:defRPr>
      </a:lvl8pPr>
      <a:lvl9pPr marL="3657600" algn="l" rtl="0" eaLnBrk="1" latinLnBrk="0" hangingPunct="1">
        <a:defRPr kumimoji="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jpg"/><Relationship Id="rId6" Type="http://schemas.openxmlformats.org/officeDocument/2006/relationships/image" Target="../media/image3.png"/><Relationship Id="rId7" Type="http://schemas.openxmlformats.org/officeDocument/2006/relationships/comments" Target="../comments/comment1.xml"/><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10.xml"/><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1.xml"/><Relationship Id="rId5" Type="http://schemas.openxmlformats.org/officeDocument/2006/relationships/image" Target="../media/image13.png"/><Relationship Id="rId6" Type="http://schemas.openxmlformats.org/officeDocument/2006/relationships/image" Target="../media/image3.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2.xml"/><Relationship Id="rId5" Type="http://schemas.openxmlformats.org/officeDocument/2006/relationships/image" Target="../media/image14.jpg"/><Relationship Id="rId6" Type="http://schemas.openxmlformats.org/officeDocument/2006/relationships/image" Target="../media/image15.jpeg"/><Relationship Id="rId7" Type="http://schemas.openxmlformats.org/officeDocument/2006/relationships/image" Target="../media/image16.jpg"/><Relationship Id="rId8" Type="http://schemas.openxmlformats.org/officeDocument/2006/relationships/image" Target="../media/image17.jpeg"/><Relationship Id="rId9" Type="http://schemas.openxmlformats.org/officeDocument/2006/relationships/image" Target="../media/image3.png"/><Relationship Id="rId10" Type="http://schemas.openxmlformats.org/officeDocument/2006/relationships/comments" Target="../comments/comment5.xml"/><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13.xml"/><Relationship Id="rId5" Type="http://schemas.openxmlformats.org/officeDocument/2006/relationships/image" Target="../media/image3.png"/><Relationship Id="rId6" Type="http://schemas.openxmlformats.org/officeDocument/2006/relationships/comments" Target="../comments/comment6.xml"/><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notesSlide" Target="../notesSlides/notesSlide14.xml"/><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3.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7.jpeg"/><Relationship Id="rId6" Type="http://schemas.openxmlformats.org/officeDocument/2006/relationships/image" Target="../media/image3.png"/><Relationship Id="rId7" Type="http://schemas.openxmlformats.org/officeDocument/2006/relationships/comments" Target="../comments/comment7.xml"/><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16.xml"/><Relationship Id="rId5" Type="http://schemas.openxmlformats.org/officeDocument/2006/relationships/image" Target="../media/image3.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17.xml"/><Relationship Id="rId5" Type="http://schemas.openxmlformats.org/officeDocument/2006/relationships/image" Target="../media/image3.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8.xm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3.png"/><Relationship Id="rId8" Type="http://schemas.openxmlformats.org/officeDocument/2006/relationships/comments" Target="../comments/comment8.xml"/><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2.png"/><Relationship Id="rId6" Type="http://schemas.openxmlformats.org/officeDocument/2006/relationships/image" Target="../media/image3.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comments" Target="../comments/comment2.xml"/><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20.xml"/><Relationship Id="rId5" Type="http://schemas.openxmlformats.org/officeDocument/2006/relationships/image" Target="../media/image23.jp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png"/><Relationship Id="rId10" Type="http://schemas.openxmlformats.org/officeDocument/2006/relationships/image" Target="../media/image3.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28.jpg"/><Relationship Id="rId6" Type="http://schemas.openxmlformats.org/officeDocument/2006/relationships/image" Target="../media/image3.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29.jpg"/><Relationship Id="rId6" Type="http://schemas.openxmlformats.org/officeDocument/2006/relationships/image" Target="../media/image3.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30.jpg"/><Relationship Id="rId6" Type="http://schemas.openxmlformats.org/officeDocument/2006/relationships/image" Target="../media/image3.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4.xml"/><Relationship Id="rId5" Type="http://schemas.openxmlformats.org/officeDocument/2006/relationships/image" Target="../media/image31.jpg"/><Relationship Id="rId6" Type="http://schemas.openxmlformats.org/officeDocument/2006/relationships/image" Target="../media/image3.png"/><Relationship Id="rId1" Type="http://schemas.microsoft.com/office/2007/relationships/media" Target="../media/media24.wav"/><Relationship Id="rId2"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5.xm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26.xml"/><Relationship Id="rId5" Type="http://schemas.openxmlformats.org/officeDocument/2006/relationships/image" Target="../media/image3.png"/><Relationship Id="rId1" Type="http://schemas.microsoft.com/office/2007/relationships/media" Target="../media/media26.wav"/><Relationship Id="rId2" Type="http://schemas.openxmlformats.org/officeDocument/2006/relationships/audio" Target="../media/media26.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comments" Target="../comments/comment3.xml"/><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4.xml"/><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5.xml"/><Relationship Id="rId5" Type="http://schemas.openxmlformats.org/officeDocument/2006/relationships/image" Target="../media/image3.png"/><Relationship Id="rId6" Type="http://schemas.openxmlformats.org/officeDocument/2006/relationships/comments" Target="../comments/comment4.xml"/><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6.xml"/><Relationship Id="rId5"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7.xml"/><Relationship Id="rId5"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notesSlide" Target="../notesSlides/notesSlide8.xml"/><Relationship Id="rId5" Type="http://schemas.openxmlformats.org/officeDocument/2006/relationships/image" Target="../media/image8.jpeg"/><Relationship Id="rId6"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notesSlide" Target="../notesSlides/notesSlide9.xml"/><Relationship Id="rId5" Type="http://schemas.openxmlformats.org/officeDocument/2006/relationships/image" Target="../media/image9.jpeg"/><Relationship Id="rId6"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28599" y="152400"/>
            <a:ext cx="4267201" cy="1066800"/>
          </a:xfrm>
        </p:spPr>
        <p:txBody>
          <a:bodyPr/>
          <a:lstStyle>
            <a:extLst/>
          </a:lstStyle>
          <a:p>
            <a:pPr algn="l"/>
            <a:r>
              <a:rPr u="sng" dirty="0" smtClean="0">
                <a:solidFill>
                  <a:srgbClr val="92D050"/>
                </a:solidFill>
              </a:rPr>
              <a:t>MCAS </a:t>
            </a:r>
            <a:r>
              <a:rPr sz="3600" u="sng" dirty="0" smtClean="0">
                <a:solidFill>
                  <a:srgbClr val="92D050"/>
                </a:solidFill>
              </a:rPr>
              <a:t>Miramar</a:t>
            </a:r>
            <a:endParaRPr lang="en-US" sz="3600" u="sng" dirty="0">
              <a:solidFill>
                <a:srgbClr val="92D050"/>
              </a:solidFill>
            </a:endParaRPr>
          </a:p>
        </p:txBody>
      </p:sp>
      <p:sp>
        <p:nvSpPr>
          <p:cNvPr id="17" name="Rectangle 16"/>
          <p:cNvSpPr>
            <a:spLocks noGrp="1"/>
          </p:cNvSpPr>
          <p:nvPr>
            <p:ph type="body" sz="quarter" idx="10"/>
          </p:nvPr>
        </p:nvSpPr>
        <p:spPr>
          <a:xfrm>
            <a:off x="1447800" y="5105400"/>
            <a:ext cx="6386946" cy="1219200"/>
          </a:xfrm>
        </p:spPr>
        <p:txBody>
          <a:bodyPr/>
          <a:lstStyle/>
          <a:p>
            <a:pPr algn="ctr"/>
            <a:r>
              <a:rPr lang="en-US" dirty="0" smtClean="0"/>
              <a:t>Presented by MCAS Miramar Natural Resources Division</a:t>
            </a:r>
            <a:endParaRPr lang="en-US" dirty="0"/>
          </a:p>
        </p:txBody>
      </p:sp>
      <p:sp>
        <p:nvSpPr>
          <p:cNvPr id="8" name="Rectangle 1"/>
          <p:cNvSpPr txBox="1">
            <a:spLocks/>
          </p:cNvSpPr>
          <p:nvPr/>
        </p:nvSpPr>
        <p:spPr>
          <a:xfrm>
            <a:off x="246887" y="1295400"/>
            <a:ext cx="5410201" cy="3200400"/>
          </a:xfrm>
          <a:prstGeom prst="rect">
            <a:avLst/>
          </a:prstGeom>
        </p:spPr>
        <p:txBody>
          <a:bodyPr bIns="0" anchor="ctr">
            <a:normAutofit/>
          </a:bodyPr>
          <a:lstStyle>
            <a:lvl1pPr algn="r" rtl="0" eaLnBrk="1" latinLnBrk="0" hangingPunct="1">
              <a:spcBef>
                <a:spcPct val="0"/>
              </a:spcBef>
              <a:buNone/>
              <a:defRPr kumimoji="0" lang="en-US" sz="3200" cap="all" baseline="0" dirty="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extLst/>
          </a:lstStyle>
          <a:p>
            <a:pPr algn="l"/>
            <a:r>
              <a:rPr lang="en-US" sz="4800" b="1" kern="0" dirty="0" smtClean="0">
                <a:solidFill>
                  <a:srgbClr val="92D050"/>
                </a:solidFill>
              </a:rPr>
              <a:t>Natural &amp; Cultural Resources </a:t>
            </a:r>
            <a:endParaRPr lang="en-US" sz="4800" b="1" kern="0" dirty="0">
              <a:solidFill>
                <a:srgbClr val="92D050"/>
              </a:solidFill>
            </a:endParaRPr>
          </a:p>
        </p:txBody>
      </p:sp>
      <p:pic>
        <p:nvPicPr>
          <p:cNvPr id="4" name="Picture Placeholder 3"/>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l="12500" r="12500"/>
          <a:stretch>
            <a:fillRect/>
          </a:stretch>
        </p:blipFill>
        <p:spPr>
          <a:xfrm>
            <a:off x="4800600" y="457200"/>
            <a:ext cx="4038600" cy="4038600"/>
          </a:xfr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6019800"/>
            <a:ext cx="279400" cy="279400"/>
          </a:xfrm>
          <a:prstGeom prst="rect">
            <a:avLst/>
          </a:prstGeom>
        </p:spPr>
      </p:pic>
    </p:spTree>
  </p:cSld>
  <p:clrMapOvr>
    <a:masterClrMapping/>
  </p:clrMapOvr>
  <p:transition xmlns:p14="http://schemas.microsoft.com/office/powerpoint/2010/main" advTm="2410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auseEvt time="0" objId="5"/>
        <p14:seekEvt time="0" objId="5" seek="9879"/>
        <p14:seekEvt time="0" objId="5" seek="9879"/>
        <p14:seekEvt time="0" objId="5" seek="9879"/>
        <p14:seekEvt time="0" objId="5" seek="9879"/>
        <p14:seekEvt time="0" objId="5" seek="9879"/>
        <p14:seekEvt time="0" objId="5" seek="9879"/>
        <p14:seekEvt time="0" objId="5" seek="9879"/>
        <p14:playEvt time="1842" objId="5"/>
        <p14:stopEvt time="2410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sz="2400" dirty="0" smtClean="0">
                <a:solidFill>
                  <a:srgbClr val="92D050"/>
                </a:solidFill>
              </a:rPr>
              <a:t>VERNAL POOL HABITAT DESTRUCTION</a:t>
            </a:r>
          </a:p>
          <a:p>
            <a:pPr marL="342900" indent="-342900">
              <a:buFont typeface="Arial" panose="020B0604020202020204" pitchFamily="34" charset="0"/>
              <a:buChar char="•"/>
            </a:pPr>
            <a:r>
              <a:rPr lang="en-US" sz="2400" dirty="0" smtClean="0"/>
              <a:t>Development</a:t>
            </a:r>
          </a:p>
          <a:p>
            <a:pPr marL="342900" indent="-342900">
              <a:buFont typeface="Arial" panose="020B0604020202020204" pitchFamily="34" charset="0"/>
              <a:buChar char="•"/>
            </a:pPr>
            <a:r>
              <a:rPr lang="en-US" sz="2400" dirty="0" smtClean="0"/>
              <a:t>Off-road vehicle activity</a:t>
            </a:r>
          </a:p>
          <a:p>
            <a:pPr marL="342900" indent="-342900">
              <a:buFont typeface="Arial" panose="020B0604020202020204" pitchFamily="34" charset="0"/>
              <a:buChar char="•"/>
            </a:pPr>
            <a:r>
              <a:rPr lang="en-US" sz="2400" dirty="0" smtClean="0"/>
              <a:t>Concentrated foot traffic</a:t>
            </a:r>
          </a:p>
          <a:p>
            <a:pPr marL="342900" indent="-342900">
              <a:buFont typeface="Arial" panose="020B0604020202020204" pitchFamily="34" charset="0"/>
              <a:buChar char="•"/>
            </a:pPr>
            <a:r>
              <a:rPr lang="en-US" sz="2400" dirty="0" smtClean="0"/>
              <a:t>Other ground disturbing activities</a:t>
            </a:r>
            <a:endParaRPr lang="en-US" sz="2400" dirty="0"/>
          </a:p>
        </p:txBody>
      </p:sp>
      <p:pic>
        <p:nvPicPr>
          <p:cNvPr id="6" name="Picture 7" descr="D:\Photos\Vernal Pools\SignatVPwetsiteAA10.JPG"/>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59" r="59"/>
          <a:stretch>
            <a:fillRect/>
          </a:stretch>
        </p:blipFill>
        <p:spPr bwMode="auto">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6" descr="D:\Photos\Accidents-Damage\ARFF 05.jpg"/>
          <p:cNvPicPr>
            <a:picLocks noGrp="1" noChangeAspect="1" noChangeArrowheads="1"/>
          </p:cNvPicPr>
          <p:nvPr>
            <p:ph type="pic" sz="quarter" idx="11"/>
          </p:nvPr>
        </p:nvPicPr>
        <p:blipFill>
          <a:blip r:embed="rId6" cstate="print">
            <a:extLst>
              <a:ext uri="{28A0092B-C50C-407E-A947-70E740481C1C}">
                <a14:useLocalDpi xmlns:a14="http://schemas.microsoft.com/office/drawing/2010/main" val="0"/>
              </a:ext>
            </a:extLst>
          </a:blip>
          <a:srcRect l="13" r="13"/>
          <a:stretch>
            <a:fillRect/>
          </a:stretch>
        </p:blipFill>
        <p:spPr bwMode="auto">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5" descr="D:\Photos\Vernal Pools\DitchRutsVPplant.jpg"/>
          <p:cNvPicPr>
            <a:picLocks noGrp="1" noChangeAspect="1" noChangeArrowheads="1"/>
          </p:cNvPicPr>
          <p:nvPr>
            <p:ph type="pic" sz="quarter" idx="12"/>
          </p:nvPr>
        </p:nvPicPr>
        <p:blipFill>
          <a:blip r:embed="rId7">
            <a:extLst>
              <a:ext uri="{28A0092B-C50C-407E-A947-70E740481C1C}">
                <a14:useLocalDpi xmlns:a14="http://schemas.microsoft.com/office/drawing/2010/main" val="0"/>
              </a:ext>
            </a:extLst>
          </a:blip>
          <a:srcRect t="30" b="30"/>
          <a:stretch>
            <a:fillRect/>
          </a:stretch>
        </p:blipFill>
        <p:spPr>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400800"/>
            <a:ext cx="330200" cy="330200"/>
          </a:xfrm>
          <a:prstGeom prst="rect">
            <a:avLst/>
          </a:prstGeom>
        </p:spPr>
      </p:pic>
    </p:spTree>
    <p:extLst>
      <p:ext uri="{BB962C8B-B14F-4D97-AF65-F5344CB8AC3E}">
        <p14:creationId xmlns:p14="http://schemas.microsoft.com/office/powerpoint/2010/main" val="1104724900"/>
      </p:ext>
    </p:extLst>
  </p:cSld>
  <p:clrMapOvr>
    <a:masterClrMapping/>
  </p:clrMapOvr>
  <p:transition xmlns:p14="http://schemas.microsoft.com/office/powerpoint/2010/main" advTm="2269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39" objId="2"/>
        <p14:stopEvt time="2080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25" b="125"/>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24" y="6447718"/>
            <a:ext cx="381000" cy="381000"/>
          </a:xfrm>
          <a:prstGeom prst="rect">
            <a:avLst/>
          </a:prstGeom>
        </p:spPr>
      </p:pic>
    </p:spTree>
    <p:extLst>
      <p:ext uri="{BB962C8B-B14F-4D97-AF65-F5344CB8AC3E}">
        <p14:creationId xmlns:p14="http://schemas.microsoft.com/office/powerpoint/2010/main" val="4070238896"/>
      </p:ext>
    </p:extLst>
  </p:cSld>
  <p:clrMapOvr>
    <a:masterClrMapping/>
  </p:clrMapOvr>
  <p:transition xmlns:p14="http://schemas.microsoft.com/office/powerpoint/2010/main" advTm="2307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83" objId="2"/>
        <p14:stopEvt time="22609"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t="4500" b="4500"/>
          <a:stretch>
            <a:fillRect/>
          </a:stretch>
        </p:blipFill>
        <p:spPr/>
      </p:pic>
      <p:pic>
        <p:nvPicPr>
          <p:cNvPr id="17" name="Picture Placeholder 16"/>
          <p:cNvPicPr>
            <a:picLocks noGrp="1" noChangeAspect="1"/>
          </p:cNvPicPr>
          <p:nvPr>
            <p:ph type="pic" sz="quarter" idx="27"/>
          </p:nvPr>
        </p:nvPicPr>
        <p:blipFill>
          <a:blip r:embed="rId6" cstate="print">
            <a:extLst>
              <a:ext uri="{28A0092B-C50C-407E-A947-70E740481C1C}">
                <a14:useLocalDpi xmlns:a14="http://schemas.microsoft.com/office/drawing/2010/main" val="0"/>
              </a:ext>
            </a:extLst>
          </a:blip>
          <a:srcRect l="1923" r="1923"/>
          <a:stretch>
            <a:fillRect/>
          </a:stretch>
        </p:blipFill>
        <p:spPr/>
      </p:pic>
      <p:sp>
        <p:nvSpPr>
          <p:cNvPr id="6" name="Text Placeholder 5"/>
          <p:cNvSpPr>
            <a:spLocks noGrp="1"/>
          </p:cNvSpPr>
          <p:nvPr>
            <p:ph type="body" sz="quarter" idx="16"/>
          </p:nvPr>
        </p:nvSpPr>
        <p:spPr/>
        <p:txBody>
          <a:bodyPr/>
          <a:lstStyle/>
          <a:p>
            <a:r>
              <a:rPr lang="en-US" b="1" dirty="0" smtClean="0">
                <a:solidFill>
                  <a:srgbClr val="92D050"/>
                </a:solidFill>
              </a:rPr>
              <a:t>Least Bell’s Vireo</a:t>
            </a:r>
          </a:p>
          <a:p>
            <a:r>
              <a:rPr lang="en-US" dirty="0" smtClean="0"/>
              <a:t>(Federally Endangered)</a:t>
            </a:r>
          </a:p>
          <a:p>
            <a:endParaRPr lang="en-US" dirty="0"/>
          </a:p>
          <a:p>
            <a:endParaRPr lang="en-US" dirty="0"/>
          </a:p>
        </p:txBody>
      </p:sp>
      <p:sp>
        <p:nvSpPr>
          <p:cNvPr id="7" name="Text Placeholder 6"/>
          <p:cNvSpPr>
            <a:spLocks noGrp="1"/>
          </p:cNvSpPr>
          <p:nvPr>
            <p:ph type="body" sz="quarter" idx="29"/>
          </p:nvPr>
        </p:nvSpPr>
        <p:spPr/>
        <p:txBody>
          <a:bodyPr/>
          <a:lstStyle/>
          <a:p>
            <a:r>
              <a:rPr lang="en-US" b="1" dirty="0" smtClean="0">
                <a:solidFill>
                  <a:srgbClr val="92D050"/>
                </a:solidFill>
              </a:rPr>
              <a:t>San Diego Fairy Shrimp </a:t>
            </a:r>
            <a:r>
              <a:rPr lang="en-US" dirty="0" smtClean="0"/>
              <a:t>(Federally Threatened)</a:t>
            </a:r>
          </a:p>
          <a:p>
            <a:endParaRPr lang="en-US" dirty="0"/>
          </a:p>
          <a:p>
            <a:endParaRPr lang="en-US" dirty="0"/>
          </a:p>
        </p:txBody>
      </p:sp>
      <p:sp>
        <p:nvSpPr>
          <p:cNvPr id="8" name="Text Placeholder 7"/>
          <p:cNvSpPr>
            <a:spLocks noGrp="1"/>
          </p:cNvSpPr>
          <p:nvPr>
            <p:ph type="body" sz="quarter" idx="28"/>
          </p:nvPr>
        </p:nvSpPr>
        <p:spPr/>
        <p:txBody>
          <a:bodyPr/>
          <a:lstStyle/>
          <a:p>
            <a:endParaRPr lang="en-US" dirty="0" smtClean="0"/>
          </a:p>
          <a:p>
            <a:endParaRPr lang="en-US" dirty="0"/>
          </a:p>
          <a:p>
            <a:r>
              <a:rPr lang="en-US" b="1" dirty="0" smtClean="0">
                <a:solidFill>
                  <a:srgbClr val="92D050"/>
                </a:solidFill>
              </a:rPr>
              <a:t>Willowy Monardella</a:t>
            </a:r>
          </a:p>
          <a:p>
            <a:r>
              <a:rPr lang="en-US" dirty="0" smtClean="0"/>
              <a:t>(Federally Endangered)</a:t>
            </a:r>
            <a:endParaRPr lang="en-US" dirty="0"/>
          </a:p>
        </p:txBody>
      </p:sp>
      <p:sp>
        <p:nvSpPr>
          <p:cNvPr id="9" name="Text Placeholder 8"/>
          <p:cNvSpPr>
            <a:spLocks noGrp="1"/>
          </p:cNvSpPr>
          <p:nvPr>
            <p:ph type="body" sz="quarter" idx="30"/>
          </p:nvPr>
        </p:nvSpPr>
        <p:spPr/>
        <p:txBody>
          <a:bodyPr/>
          <a:lstStyle/>
          <a:p>
            <a:endParaRPr lang="en-US" dirty="0" smtClean="0"/>
          </a:p>
          <a:p>
            <a:endParaRPr lang="en-US" dirty="0"/>
          </a:p>
          <a:p>
            <a:r>
              <a:rPr lang="en-US" b="1" dirty="0" smtClean="0">
                <a:solidFill>
                  <a:srgbClr val="92D050"/>
                </a:solidFill>
              </a:rPr>
              <a:t>California Gnatcatcher</a:t>
            </a:r>
          </a:p>
          <a:p>
            <a:r>
              <a:rPr lang="en-US" dirty="0" smtClean="0"/>
              <a:t>(Federally Threatened)</a:t>
            </a:r>
            <a:endParaRPr lang="en-US" dirty="0"/>
          </a:p>
        </p:txBody>
      </p:sp>
      <p:pic>
        <p:nvPicPr>
          <p:cNvPr id="12" name="Picture Placeholder 11"/>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9925" r="19925"/>
          <a:stretch>
            <a:fillRect/>
          </a:stretch>
        </p:blipFill>
        <p:spPr/>
      </p:pic>
      <p:pic>
        <p:nvPicPr>
          <p:cNvPr id="13" name="Picture 5" descr="wmreserve"/>
          <p:cNvPicPr>
            <a:picLocks noGrp="1" noChangeAspect="1" noChangeArrowheads="1"/>
          </p:cNvPicPr>
          <p:nvPr>
            <p:ph type="pic" sz="quarter" idx="26"/>
          </p:nvPr>
        </p:nvPicPr>
        <p:blipFill>
          <a:blip r:embed="rId8" cstate="print">
            <a:extLst>
              <a:ext uri="{28A0092B-C50C-407E-A947-70E740481C1C}">
                <a14:useLocalDpi xmlns:a14="http://schemas.microsoft.com/office/drawing/2010/main" val="0"/>
              </a:ext>
            </a:extLst>
          </a:blip>
          <a:srcRect l="21154" r="21154"/>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 y="6400800"/>
            <a:ext cx="330200" cy="330200"/>
          </a:xfrm>
          <a:prstGeom prst="rect">
            <a:avLst/>
          </a:prstGeom>
        </p:spPr>
      </p:pic>
    </p:spTree>
    <p:extLst>
      <p:ext uri="{BB962C8B-B14F-4D97-AF65-F5344CB8AC3E}">
        <p14:creationId xmlns:p14="http://schemas.microsoft.com/office/powerpoint/2010/main" val="4028952490"/>
      </p:ext>
    </p:extLst>
  </p:cSld>
  <p:clrMapOvr>
    <a:masterClrMapping/>
  </p:clrMapOvr>
  <p:transition xmlns:p14="http://schemas.microsoft.com/office/powerpoint/2010/main" advTm="331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895" objId="2"/>
        <p14:stopEvt time="31212"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Migratory bird treaty act</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92D050"/>
                </a:solidFill>
              </a:rPr>
              <a:t>GENERAL INFORMATION</a:t>
            </a:r>
          </a:p>
          <a:p>
            <a:r>
              <a:rPr lang="en-US" dirty="0" smtClean="0"/>
              <a:t>It is unlawful to pursue, hunt, kill, capture, possess, sell, purchase or barter any migratory bird; including their feathers, nest or eggs.</a:t>
            </a:r>
          </a:p>
          <a:p>
            <a:r>
              <a:rPr lang="en-US" dirty="0" smtClean="0"/>
              <a:t>Violators face potential penalties including fines and imprisonment.</a:t>
            </a:r>
          </a:p>
          <a:p>
            <a:r>
              <a:rPr lang="en-US" dirty="0" smtClean="0"/>
              <a:t>Exceptions include special purpose permits and authorized hunting seasons.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324600"/>
            <a:ext cx="381000" cy="381000"/>
          </a:xfrm>
          <a:prstGeom prst="rect">
            <a:avLst/>
          </a:prstGeom>
        </p:spPr>
      </p:pic>
    </p:spTree>
    <p:extLst>
      <p:ext uri="{BB962C8B-B14F-4D97-AF65-F5344CB8AC3E}">
        <p14:creationId xmlns:p14="http://schemas.microsoft.com/office/powerpoint/2010/main" val="1364224631"/>
      </p:ext>
    </p:extLst>
  </p:cSld>
  <p:clrMapOvr>
    <a:masterClrMapping/>
  </p:clrMapOvr>
  <p:transition xmlns:p14="http://schemas.microsoft.com/office/powerpoint/2010/main" advTm="33506">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61" objId="4"/>
        <p14:stopEvt time="32911"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Preclude Bird Nesting Problems</a:t>
            </a:r>
            <a:endParaRPr lang="en-US" cap="none" dirty="0"/>
          </a:p>
        </p:txBody>
      </p:sp>
      <p:sp>
        <p:nvSpPr>
          <p:cNvPr id="3" name="Content Placeholder 2"/>
          <p:cNvSpPr>
            <a:spLocks noGrp="1"/>
          </p:cNvSpPr>
          <p:nvPr>
            <p:ph type="body" sz="half" idx="1"/>
          </p:nvPr>
        </p:nvSpPr>
        <p:spPr/>
        <p:txBody>
          <a:bodyPr>
            <a:normAutofit fontScale="92500"/>
          </a:bodyPr>
          <a:lstStyle/>
          <a:p>
            <a:r>
              <a:rPr lang="en-US" dirty="0" smtClean="0"/>
              <a:t>The Migratory Bird Treaty Act protections cover active bird nests.</a:t>
            </a:r>
          </a:p>
          <a:p>
            <a:r>
              <a:rPr lang="en-US" dirty="0" smtClean="0"/>
              <a:t>Take measures to </a:t>
            </a:r>
            <a:r>
              <a:rPr lang="en-US" u="sng" dirty="0" smtClean="0"/>
              <a:t>prevent</a:t>
            </a:r>
            <a:r>
              <a:rPr lang="en-US" dirty="0" smtClean="0"/>
              <a:t> bird nesting where incompatible with operations.</a:t>
            </a:r>
          </a:p>
          <a:p>
            <a:r>
              <a:rPr lang="en-US" dirty="0" smtClean="0"/>
              <a:t>If a bird nests contains eggs or young, it must be left alone until the young have flown away.</a:t>
            </a:r>
            <a:endParaRPr lang="en-US" dirty="0"/>
          </a:p>
        </p:txBody>
      </p:sp>
      <p:pic>
        <p:nvPicPr>
          <p:cNvPr id="5" name="ClipArt Placeholder 4"/>
          <p:cNvPicPr>
            <a:picLocks noGrp="1" noChangeAspect="1"/>
          </p:cNvPicPr>
          <p:nvPr>
            <p:ph type="clipArt" sz="half" idx="2"/>
          </p:nvPr>
        </p:nvPicPr>
        <p:blipFill>
          <a:blip r:embed="rId5">
            <a:extLst>
              <a:ext uri="{28A0092B-C50C-407E-A947-70E740481C1C}">
                <a14:useLocalDpi xmlns:a14="http://schemas.microsoft.com/office/drawing/2010/main" val="0"/>
              </a:ext>
            </a:extLst>
          </a:blip>
          <a:stretch>
            <a:fillRect/>
          </a:stretch>
        </p:blipFill>
        <p:spPr>
          <a:xfrm>
            <a:off x="4876800" y="1371600"/>
            <a:ext cx="3754437" cy="2171316"/>
          </a:xfr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3600450"/>
            <a:ext cx="3632200" cy="272415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324600"/>
            <a:ext cx="406400" cy="406400"/>
          </a:xfrm>
          <a:prstGeom prst="rect">
            <a:avLst/>
          </a:prstGeom>
        </p:spPr>
      </p:pic>
    </p:spTree>
    <p:extLst>
      <p:ext uri="{BB962C8B-B14F-4D97-AF65-F5344CB8AC3E}">
        <p14:creationId xmlns:p14="http://schemas.microsoft.com/office/powerpoint/2010/main" val="4182047404"/>
      </p:ext>
    </p:extLst>
  </p:cSld>
  <p:clrMapOvr>
    <a:masterClrMapping/>
  </p:clrMapOvr>
  <p:transition xmlns:p14="http://schemas.microsoft.com/office/powerpoint/2010/main" advTm="2815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42" objId="4"/>
        <p14:stopEvt time="27708"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sz="4000" dirty="0" smtClean="0">
                <a:solidFill>
                  <a:srgbClr val="92D050"/>
                </a:solidFill>
              </a:rPr>
              <a:t>Historic Sites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dirty="0" smtClean="0"/>
              <a:t>Pre-historic and historic sites at MCAS Miramar</a:t>
            </a:r>
          </a:p>
          <a:p>
            <a:pPr marL="285750" indent="-285750">
              <a:buFont typeface="Arial" panose="020B0604020202020204" pitchFamily="34" charset="0"/>
              <a:buChar char="•"/>
            </a:pPr>
            <a:r>
              <a:rPr lang="en-US" sz="2400" dirty="0" smtClean="0"/>
              <a:t>9 sites appear eligible for listing on National Register of Historic Places</a:t>
            </a:r>
          </a:p>
          <a:p>
            <a:pPr marL="285750" indent="-285750">
              <a:buFont typeface="Arial" panose="020B0604020202020204" pitchFamily="34" charset="0"/>
              <a:buChar char="•"/>
            </a:pPr>
            <a:r>
              <a:rPr lang="en-US" sz="2400" dirty="0" smtClean="0"/>
              <a:t>All archaeological/ historic sites are off-limits.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5" name="Picture Placeholder 4" descr="C:\WINDOWS\DESKTOP\Heather\Pictures\cemetery1.JPG"/>
          <p:cNvPicPr>
            <a:picLocks noGrp="1" noChangeAspect="1" noChangeArrowheads="1"/>
          </p:cNvPicPr>
          <p:nvPr>
            <p:ph type="pic" sz="quarter" idx="10"/>
          </p:nvPr>
        </p:nvPicPr>
        <p:blipFill>
          <a:blip r:embed="rId5" cstate="print">
            <a:extLst>
              <a:ext uri="{28A0092B-C50C-407E-A947-70E740481C1C}">
                <a14:useLocalDpi xmlns:a14="http://schemas.microsoft.com/office/drawing/2010/main" val="0"/>
              </a:ext>
            </a:extLst>
          </a:blip>
          <a:srcRect l="21807" r="2180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324600"/>
            <a:ext cx="330200" cy="330200"/>
          </a:xfrm>
          <a:prstGeom prst="rect">
            <a:avLst/>
          </a:prstGeom>
        </p:spPr>
      </p:pic>
    </p:spTree>
    <p:extLst>
      <p:ext uri="{BB962C8B-B14F-4D97-AF65-F5344CB8AC3E}">
        <p14:creationId xmlns:p14="http://schemas.microsoft.com/office/powerpoint/2010/main" val="1655766458"/>
      </p:ext>
    </p:extLst>
  </p:cSld>
  <p:clrMapOvr>
    <a:masterClrMapping/>
  </p:clrMapOvr>
  <p:transition xmlns:p14="http://schemas.microsoft.com/office/powerpoint/2010/main" advTm="3260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044" objId="2"/>
        <p14:stopEvt time="32551"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Archaeological resources protection act</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92D050"/>
                </a:solidFill>
              </a:rPr>
              <a:t>GENERAL INFORMATION</a:t>
            </a:r>
          </a:p>
          <a:p>
            <a:r>
              <a:rPr lang="en-US" dirty="0" smtClean="0"/>
              <a:t>Prohibits the unauthorized excavation, removal, damage, or trafficking of historical or archaeological materials</a:t>
            </a:r>
          </a:p>
          <a:p>
            <a:r>
              <a:rPr lang="en-US" dirty="0" smtClean="0"/>
              <a:t>Penalties to individuals could include fines up to $100,000 and 5 years imprisonment.</a:t>
            </a:r>
          </a:p>
          <a:p>
            <a:r>
              <a:rPr lang="en-US" dirty="0" smtClean="0"/>
              <a:t>If you find archaeological artifacts, leave them there and notify Miramar’s Environmental Management Department</a:t>
            </a:r>
            <a:endParaRPr lang="en-US" strike="sngStrike"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248400"/>
            <a:ext cx="406400" cy="406400"/>
          </a:xfrm>
          <a:prstGeom prst="rect">
            <a:avLst/>
          </a:prstGeom>
        </p:spPr>
      </p:pic>
    </p:spTree>
    <p:extLst>
      <p:ext uri="{BB962C8B-B14F-4D97-AF65-F5344CB8AC3E}">
        <p14:creationId xmlns:p14="http://schemas.microsoft.com/office/powerpoint/2010/main" val="3726946348"/>
      </p:ext>
    </p:extLst>
  </p:cSld>
  <p:clrMapOvr>
    <a:masterClrMapping/>
  </p:clrMapOvr>
  <p:transition xmlns:p14="http://schemas.microsoft.com/office/powerpoint/2010/main" advTm="3676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967" objId="4"/>
        <p14:stopEvt time="35873"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historic preservation act</a:t>
            </a:r>
            <a:endParaRPr lang="en-US" dirty="0"/>
          </a:p>
        </p:txBody>
      </p:sp>
      <p:sp>
        <p:nvSpPr>
          <p:cNvPr id="3" name="Content Placeholder 2"/>
          <p:cNvSpPr>
            <a:spLocks noGrp="1"/>
          </p:cNvSpPr>
          <p:nvPr>
            <p:ph idx="1"/>
          </p:nvPr>
        </p:nvSpPr>
        <p:spPr/>
        <p:txBody>
          <a:bodyPr/>
          <a:lstStyle/>
          <a:p>
            <a:pPr marL="0" indent="0">
              <a:lnSpc>
                <a:spcPct val="90000"/>
              </a:lnSpc>
              <a:buNone/>
            </a:pPr>
            <a:r>
              <a:rPr lang="en-US" altLang="en-US" dirty="0" smtClean="0">
                <a:solidFill>
                  <a:srgbClr val="92D050"/>
                </a:solidFill>
              </a:rPr>
              <a:t>GENERAL INFORMATION</a:t>
            </a:r>
          </a:p>
          <a:p>
            <a:r>
              <a:rPr lang="en-US" dirty="0" smtClean="0"/>
              <a:t>NHPA establishes requirements for designating and protecting historic structures and resources potentially eligible for inclusion on the National Register of Historic Places (NRHP).</a:t>
            </a:r>
          </a:p>
          <a:p>
            <a:r>
              <a:rPr lang="en-US" dirty="0" smtClean="0"/>
              <a:t>NHPA made up of three stages:</a:t>
            </a:r>
          </a:p>
          <a:p>
            <a:pPr lvl="1"/>
            <a:r>
              <a:rPr lang="en-US" dirty="0" smtClean="0"/>
              <a:t>Identify and evaluate any impacts to historical resources.</a:t>
            </a:r>
          </a:p>
          <a:p>
            <a:pPr lvl="1"/>
            <a:r>
              <a:rPr lang="en-US" dirty="0" smtClean="0"/>
              <a:t>Determine the effects on those historic resources</a:t>
            </a:r>
          </a:p>
          <a:p>
            <a:pPr lvl="1"/>
            <a:r>
              <a:rPr lang="en-US" dirty="0" smtClean="0"/>
              <a:t>Develop measures to avoid or mitigate adverse effects.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400800"/>
            <a:ext cx="330200" cy="330200"/>
          </a:xfrm>
          <a:prstGeom prst="rect">
            <a:avLst/>
          </a:prstGeom>
        </p:spPr>
      </p:pic>
    </p:spTree>
    <p:extLst>
      <p:ext uri="{BB962C8B-B14F-4D97-AF65-F5344CB8AC3E}">
        <p14:creationId xmlns:p14="http://schemas.microsoft.com/office/powerpoint/2010/main" val="1791351821"/>
      </p:ext>
    </p:extLst>
  </p:cSld>
  <p:clrMapOvr>
    <a:masterClrMapping/>
  </p:clrMapOvr>
  <p:transition xmlns:p14="http://schemas.microsoft.com/office/powerpoint/2010/main" advTm="3495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745" objId="4"/>
        <p14:stopEvt time="34381"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229600" cy="6411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6967" t="10001" r="32682" b="5377"/>
          <a:stretch/>
        </p:blipFill>
        <p:spPr bwMode="auto">
          <a:xfrm>
            <a:off x="3607964" y="152400"/>
            <a:ext cx="5344012" cy="6411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990600" y="1676400"/>
            <a:ext cx="3429000" cy="4343400"/>
          </a:xfrm>
          <a:prstGeom prst="straightConnector1">
            <a:avLst/>
          </a:prstGeom>
          <a:ln w="50800" cmpd="sng">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7964" y="6563868"/>
            <a:ext cx="5344012"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http://www.miramar-ems.marines.mil/Divisions/NaturalResourcesDivision/NaturalResources.aspx</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400800"/>
            <a:ext cx="330200" cy="330200"/>
          </a:xfrm>
          <a:prstGeom prst="rect">
            <a:avLst/>
          </a:prstGeom>
        </p:spPr>
      </p:pic>
    </p:spTree>
    <p:extLst>
      <p:ext uri="{BB962C8B-B14F-4D97-AF65-F5344CB8AC3E}">
        <p14:creationId xmlns:p14="http://schemas.microsoft.com/office/powerpoint/2010/main" val="656894481"/>
      </p:ext>
    </p:extLst>
  </p:cSld>
  <p:clrMapOvr>
    <a:masterClrMapping/>
  </p:clrMapOvr>
  <p:transition xmlns:p14="http://schemas.microsoft.com/office/powerpoint/2010/main" advTm="1870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91" objId="2"/>
        <p14:stopEvt time="17683"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 y="500428"/>
            <a:ext cx="9142858" cy="5857143"/>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400800"/>
            <a:ext cx="330200" cy="330200"/>
          </a:xfrm>
          <a:prstGeom prst="rect">
            <a:avLst/>
          </a:prstGeom>
        </p:spPr>
      </p:pic>
    </p:spTree>
    <p:extLst>
      <p:ext uri="{BB962C8B-B14F-4D97-AF65-F5344CB8AC3E}">
        <p14:creationId xmlns:p14="http://schemas.microsoft.com/office/powerpoint/2010/main" val="1414349910"/>
      </p:ext>
    </p:extLst>
  </p:cSld>
  <p:clrMapOvr>
    <a:masterClrMapping/>
  </p:clrMapOvr>
  <p:transition xmlns:p14="http://schemas.microsoft.com/office/powerpoint/2010/main" advTm="2617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014" objId="2"/>
        <p14:stopEvt time="24524"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Natural Resource Mission</a:t>
            </a:r>
            <a:endParaRPr lang="en-US" dirty="0"/>
          </a:p>
        </p:txBody>
      </p:sp>
      <p:sp>
        <p:nvSpPr>
          <p:cNvPr id="3" name="Content Placeholder 2"/>
          <p:cNvSpPr>
            <a:spLocks noGrp="1"/>
          </p:cNvSpPr>
          <p:nvPr>
            <p:ph idx="1"/>
          </p:nvPr>
        </p:nvSpPr>
        <p:spPr/>
        <p:txBody>
          <a:bodyPr>
            <a:normAutofit lnSpcReduction="10000"/>
          </a:bodyPr>
          <a:lstStyle/>
          <a:p>
            <a:pPr>
              <a:spcBef>
                <a:spcPct val="50000"/>
              </a:spcBef>
            </a:pPr>
            <a:r>
              <a:rPr lang="en-US" altLang="en-US" dirty="0"/>
              <a:t>To </a:t>
            </a:r>
            <a:r>
              <a:rPr lang="en-US" altLang="en-US" sz="2800" b="1" dirty="0">
                <a:solidFill>
                  <a:srgbClr val="92D050"/>
                </a:solidFill>
              </a:rPr>
              <a:t>support</a:t>
            </a:r>
            <a:r>
              <a:rPr lang="en-US" altLang="en-US" dirty="0">
                <a:solidFill>
                  <a:srgbClr val="92D050"/>
                </a:solidFill>
              </a:rPr>
              <a:t> </a:t>
            </a:r>
            <a:r>
              <a:rPr lang="en-US" altLang="en-US" dirty="0"/>
              <a:t>the operational requirements of units operating on MCAS Miramar by:</a:t>
            </a:r>
          </a:p>
          <a:p>
            <a:pPr marL="457200" indent="-457200">
              <a:spcBef>
                <a:spcPct val="50000"/>
              </a:spcBef>
              <a:buFont typeface="Arial" panose="020B0604020202020204" pitchFamily="34" charset="0"/>
              <a:buChar char="•"/>
            </a:pPr>
            <a:r>
              <a:rPr lang="en-US" altLang="en-US" b="1" dirty="0" smtClean="0">
                <a:solidFill>
                  <a:srgbClr val="92D050"/>
                </a:solidFill>
              </a:rPr>
              <a:t>To ensure </a:t>
            </a:r>
            <a:r>
              <a:rPr lang="en-US" altLang="en-US" b="1" dirty="0">
                <a:solidFill>
                  <a:srgbClr val="92D050"/>
                </a:solidFill>
              </a:rPr>
              <a:t>compliance</a:t>
            </a:r>
            <a:r>
              <a:rPr lang="en-US" altLang="en-US" dirty="0">
                <a:solidFill>
                  <a:srgbClr val="92D050"/>
                </a:solidFill>
              </a:rPr>
              <a:t> </a:t>
            </a:r>
            <a:r>
              <a:rPr lang="en-US" altLang="en-US" dirty="0"/>
              <a:t>with federal laws and regulations regarding </a:t>
            </a:r>
            <a:r>
              <a:rPr lang="en-US" altLang="en-US" b="1" dirty="0">
                <a:solidFill>
                  <a:srgbClr val="92D050"/>
                </a:solidFill>
              </a:rPr>
              <a:t>natural and cultural resources</a:t>
            </a:r>
            <a:r>
              <a:rPr lang="en-US" altLang="en-US" dirty="0"/>
              <a:t>.  </a:t>
            </a:r>
          </a:p>
          <a:p>
            <a:pPr marL="457200" indent="-457200">
              <a:spcBef>
                <a:spcPct val="50000"/>
              </a:spcBef>
              <a:buFont typeface="Arial" panose="020B0604020202020204" pitchFamily="34" charset="0"/>
              <a:buChar char="•"/>
            </a:pPr>
            <a:r>
              <a:rPr lang="en-US" altLang="en-US" dirty="0"/>
              <a:t>To uphold the guidelines and  policies in </a:t>
            </a:r>
            <a:r>
              <a:rPr lang="en-US" altLang="en-US" sz="2800" b="1" dirty="0">
                <a:solidFill>
                  <a:srgbClr val="92D050"/>
                </a:solidFill>
              </a:rPr>
              <a:t>Marine</a:t>
            </a:r>
            <a:r>
              <a:rPr lang="en-US" altLang="en-US" sz="2800" b="1" dirty="0">
                <a:solidFill>
                  <a:srgbClr val="A50021"/>
                </a:solidFill>
              </a:rPr>
              <a:t> </a:t>
            </a:r>
            <a:r>
              <a:rPr lang="en-US" altLang="en-US" sz="2800" b="1" dirty="0">
                <a:solidFill>
                  <a:srgbClr val="92D050"/>
                </a:solidFill>
              </a:rPr>
              <a:t>Corps Order P5090.2A</a:t>
            </a:r>
            <a:r>
              <a:rPr lang="en-US" altLang="en-US" dirty="0"/>
              <a:t>: Environmental Compliance and Protection Manual </a:t>
            </a:r>
            <a:endParaRPr lang="en-US" altLang="en-US" dirty="0" smtClean="0"/>
          </a:p>
          <a:p>
            <a:pPr marL="457200" indent="-457200">
              <a:spcBef>
                <a:spcPct val="50000"/>
              </a:spcBef>
              <a:buFont typeface="Arial" panose="020B0604020202020204" pitchFamily="34" charset="0"/>
              <a:buChar char="•"/>
            </a:pPr>
            <a:r>
              <a:rPr lang="en-US" altLang="en-US" dirty="0"/>
              <a:t>To provide information, expertise and awareness regarding conservation of natural and cultural resources.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943600"/>
            <a:ext cx="406400" cy="406400"/>
          </a:xfrm>
          <a:prstGeom prst="rect">
            <a:avLst/>
          </a:prstGeom>
        </p:spPr>
      </p:pic>
    </p:spTree>
    <p:extLst>
      <p:ext uri="{BB962C8B-B14F-4D97-AF65-F5344CB8AC3E}">
        <p14:creationId xmlns:p14="http://schemas.microsoft.com/office/powerpoint/2010/main" val="4092755782"/>
      </p:ext>
    </p:extLst>
  </p:cSld>
  <p:clrMapOvr>
    <a:masterClrMapping/>
  </p:clrMapOvr>
  <p:transition xmlns:p14="http://schemas.microsoft.com/office/powerpoint/2010/main" advTm="21017">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3241" objId="4"/>
        <p14:stopEvt time="19990"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3222" r="3222"/>
          <a:stretch>
            <a:fillRect/>
          </a:stretch>
        </p:blipFill>
        <p:spPr>
          <a:xfrm>
            <a:off x="3429000" y="1232834"/>
            <a:ext cx="5167448" cy="3167716"/>
          </a:xfrm>
        </p:spPr>
      </p:pic>
      <p:sp>
        <p:nvSpPr>
          <p:cNvPr id="8" name="Title 1"/>
          <p:cNvSpPr txBox="1">
            <a:spLocks/>
          </p:cNvSpPr>
          <p:nvPr/>
        </p:nvSpPr>
        <p:spPr>
          <a:xfrm>
            <a:off x="2971800" y="152400"/>
            <a:ext cx="5562600" cy="990600"/>
          </a:xfrm>
          <a:prstGeom prst="rect">
            <a:avLst/>
          </a:prstGeom>
        </p:spPr>
        <p:txBody>
          <a:bodyPr/>
          <a:lst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b="1" kern="0" dirty="0" smtClean="0">
                <a:solidFill>
                  <a:srgbClr val="92D050"/>
                </a:solidFill>
              </a:rPr>
              <a:t>Hazardous plants and animals</a:t>
            </a:r>
            <a:endParaRPr lang="en-US" b="1" kern="0" dirty="0">
              <a:solidFill>
                <a:srgbClr val="92D050"/>
              </a:solidFill>
            </a:endParaRPr>
          </a:p>
        </p:txBody>
      </p:sp>
      <p:pic>
        <p:nvPicPr>
          <p:cNvPr id="17" name="Picture 10"/>
          <p:cNvPicPr>
            <a:picLocks noGrp="1" noChangeAspect="1" noChangeArrowheads="1"/>
          </p:cNvPicPr>
          <p:nvPr>
            <p:ph type="pic" sz="quarter" idx="14"/>
          </p:nvPr>
        </p:nvPicPr>
        <p:blipFill>
          <a:blip r:embed="rId6">
            <a:extLst>
              <a:ext uri="{28A0092B-C50C-407E-A947-70E740481C1C}">
                <a14:useLocalDpi xmlns:a14="http://schemas.microsoft.com/office/drawing/2010/main" val="0"/>
              </a:ext>
            </a:extLst>
          </a:blip>
          <a:srcRect t="2135" b="2135"/>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WINDOWS\DESKTOP\Heather\Pictures\Poisonoak.jpg"/>
          <p:cNvPicPr>
            <a:picLocks noGrp="1" noChangeAspect="1" noChangeArrowheads="1"/>
          </p:cNvPicPr>
          <p:nvPr>
            <p:ph type="pic" sz="quarter" idx="27"/>
          </p:nvPr>
        </p:nvPicPr>
        <p:blipFill>
          <a:blip r:embed="rId7">
            <a:extLst>
              <a:ext uri="{28A0092B-C50C-407E-A947-70E740481C1C}">
                <a14:useLocalDpi xmlns:a14="http://schemas.microsoft.com/office/drawing/2010/main" val="0"/>
              </a:ext>
            </a:extLst>
          </a:blip>
          <a:srcRect l="2583" r="2583"/>
          <a:stretch>
            <a:fillRect/>
          </a:stretch>
        </p:blipFill>
        <p:spPr bwMode="auto">
          <a:xfrm>
            <a:off x="5943600" y="4648200"/>
            <a:ext cx="2666999" cy="172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WINDOWS\DESKTOP\Heather\Pictures\bees.jpg"/>
          <p:cNvPicPr>
            <a:picLocks noGrp="1" noChangeAspect="1" noChangeArrowheads="1"/>
          </p:cNvPicPr>
          <p:nvPr>
            <p:ph type="pic" sz="quarter" idx="26"/>
          </p:nvPr>
        </p:nvPicPr>
        <p:blipFill>
          <a:blip r:embed="rId8">
            <a:extLst>
              <a:ext uri="{28A0092B-C50C-407E-A947-70E740481C1C}">
                <a14:useLocalDpi xmlns:a14="http://schemas.microsoft.com/office/drawing/2010/main" val="0"/>
              </a:ext>
            </a:extLst>
          </a:blip>
          <a:srcRect t="2147" b="2147"/>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1"/>
          <p:cNvPicPr>
            <a:picLocks noGrp="1" noChangeAspect="1" noChangeArrowheads="1"/>
          </p:cNvPicPr>
          <p:nvPr>
            <p:ph type="pic" sz="quarter" idx="28"/>
          </p:nvPr>
        </p:nvPicPr>
        <p:blipFill>
          <a:blip r:embed="rId9">
            <a:extLst>
              <a:ext uri="{28A0092B-C50C-407E-A947-70E740481C1C}">
                <a14:useLocalDpi xmlns:a14="http://schemas.microsoft.com/office/drawing/2010/main" val="0"/>
              </a:ext>
            </a:extLst>
          </a:blip>
          <a:srcRect l="856" r="856"/>
          <a:stretch>
            <a:fillRect/>
          </a:stretch>
        </p:blipFill>
        <p:spPr bwMode="auto">
          <a:xfrm>
            <a:off x="3033848" y="4648200"/>
            <a:ext cx="2757352" cy="172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2400" y="6527800"/>
            <a:ext cx="330200" cy="330200"/>
          </a:xfrm>
          <a:prstGeom prst="rect">
            <a:avLst/>
          </a:prstGeom>
        </p:spPr>
      </p:pic>
    </p:spTree>
    <p:extLst>
      <p:ext uri="{BB962C8B-B14F-4D97-AF65-F5344CB8AC3E}">
        <p14:creationId xmlns:p14="http://schemas.microsoft.com/office/powerpoint/2010/main" val="3411976335"/>
      </p:ext>
    </p:extLst>
  </p:cSld>
  <p:clrMapOvr>
    <a:masterClrMapping/>
  </p:clrMapOvr>
  <p:transition xmlns:p14="http://schemas.microsoft.com/office/powerpoint/2010/main" advTm="3626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80" objId="2"/>
        <p14:stopEvt time="35513"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807" r="21807"/>
          <a:stretch>
            <a:fillRect/>
          </a:stretch>
        </p:blipFill>
        <p:spPr/>
      </p:pic>
      <p:sp>
        <p:nvSpPr>
          <p:cNvPr id="3" name="Text Placeholder 2"/>
          <p:cNvSpPr>
            <a:spLocks noGrp="1"/>
          </p:cNvSpPr>
          <p:nvPr>
            <p:ph type="body" sz="quarter" idx="11"/>
          </p:nvPr>
        </p:nvSpPr>
        <p:spPr>
          <a:xfrm>
            <a:off x="5181600" y="3048000"/>
            <a:ext cx="3733800" cy="3352800"/>
          </a:xfrm>
        </p:spPr>
        <p:txBody>
          <a:bodyPr/>
          <a:lstStyle/>
          <a:p>
            <a:pPr marL="285750" indent="-285750">
              <a:buFont typeface="Arial" panose="020B0604020202020204" pitchFamily="34" charset="0"/>
              <a:buChar char="•"/>
            </a:pPr>
            <a:r>
              <a:rPr lang="en-US" sz="2600" dirty="0" smtClean="0"/>
              <a:t>Two rattlesnakes occur on MCAS Miramar</a:t>
            </a:r>
          </a:p>
          <a:p>
            <a:pPr marL="285750" indent="-285750">
              <a:buFont typeface="Arial" panose="020B0604020202020204" pitchFamily="34" charset="0"/>
              <a:buChar char="•"/>
            </a:pPr>
            <a:r>
              <a:rPr lang="en-US" sz="2600" dirty="0" smtClean="0"/>
              <a:t>Coils up before striking</a:t>
            </a:r>
          </a:p>
          <a:p>
            <a:pPr marL="285750" indent="-285750">
              <a:buFont typeface="Arial" panose="020B0604020202020204" pitchFamily="34" charset="0"/>
              <a:buChar char="•"/>
            </a:pPr>
            <a:r>
              <a:rPr lang="en-US" sz="2600" dirty="0" smtClean="0"/>
              <a:t>Generally aggressive only when approached</a:t>
            </a:r>
          </a:p>
          <a:p>
            <a:pPr marL="285750" indent="-285750">
              <a:buFont typeface="Arial" panose="020B0604020202020204" pitchFamily="34" charset="0"/>
              <a:buChar char="•"/>
            </a:pPr>
            <a:r>
              <a:rPr lang="en-US" sz="2600" dirty="0" smtClean="0"/>
              <a:t>Bites can cause hemorrhaging, intense pain, and even death, if not treated</a:t>
            </a:r>
            <a:endParaRPr lang="en-US" sz="2600" dirty="0"/>
          </a:p>
        </p:txBody>
      </p:sp>
      <p:sp>
        <p:nvSpPr>
          <p:cNvPr id="5" name="Title 1"/>
          <p:cNvSpPr txBox="1">
            <a:spLocks/>
          </p:cNvSpPr>
          <p:nvPr/>
        </p:nvSpPr>
        <p:spPr>
          <a:xfrm>
            <a:off x="5181600" y="274638"/>
            <a:ext cx="3733800" cy="1249362"/>
          </a:xfrm>
          <a:prstGeom prst="rect">
            <a:avLst/>
          </a:prstGeom>
        </p:spPr>
        <p:txBody>
          <a:bodyPr/>
          <a:lstStyle>
            <a:lvl1pPr algn="l" rtl="0" eaLnBrk="1" latinLnBrk="0" hangingPunct="1">
              <a:spcBef>
                <a:spcPct val="0"/>
              </a:spcBef>
              <a:buNone/>
              <a:defRPr kumimoji="0"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extLst/>
          </a:lstStyle>
          <a:p>
            <a:r>
              <a:rPr lang="en-US" kern="0" dirty="0" smtClean="0">
                <a:solidFill>
                  <a:srgbClr val="92D050"/>
                </a:solidFill>
              </a:rPr>
              <a:t>Rattlesnakes</a:t>
            </a:r>
            <a:endParaRPr lang="en-US" kern="0" dirty="0">
              <a:solidFill>
                <a:srgbClr val="92D05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400800"/>
            <a:ext cx="330200" cy="330200"/>
          </a:xfrm>
          <a:prstGeom prst="rect">
            <a:avLst/>
          </a:prstGeom>
        </p:spPr>
      </p:pic>
    </p:spTree>
    <p:extLst>
      <p:ext uri="{BB962C8B-B14F-4D97-AF65-F5344CB8AC3E}">
        <p14:creationId xmlns:p14="http://schemas.microsoft.com/office/powerpoint/2010/main" val="3580092669"/>
      </p:ext>
    </p:extLst>
  </p:cSld>
  <p:clrMapOvr>
    <a:masterClrMapping/>
  </p:clrMapOvr>
  <p:transition xmlns:p14="http://schemas.microsoft.com/office/powerpoint/2010/main" advTm="6685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40" objId="2"/>
        <p14:stopEvt time="66733"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body" sz="quarter" idx="11"/>
          </p:nvPr>
        </p:nvSpPr>
        <p:spPr>
          <a:xfrm>
            <a:off x="5279999" y="1143000"/>
            <a:ext cx="3505200" cy="5602069"/>
          </a:xfrm>
        </p:spPr>
        <p:txBody>
          <a:bodyPr/>
          <a:lstStyle>
            <a:extLst/>
          </a:lstStyle>
          <a:p>
            <a:pPr marL="285750" indent="-285750">
              <a:buFont typeface="Arial" panose="020B0604020202020204" pitchFamily="34" charset="0"/>
              <a:buChar char="•"/>
            </a:pPr>
            <a:r>
              <a:rPr lang="en-US" sz="2400" dirty="0" smtClean="0"/>
              <a:t>Has three-leaf clusters.</a:t>
            </a:r>
          </a:p>
          <a:p>
            <a:pPr marL="285750" indent="-285750">
              <a:buFont typeface="Arial" panose="020B0604020202020204" pitchFamily="34" charset="0"/>
              <a:buChar char="•"/>
            </a:pPr>
            <a:r>
              <a:rPr lang="en-US" sz="2400" dirty="0" smtClean="0"/>
              <a:t>Range in color from red to green depending on season.</a:t>
            </a:r>
          </a:p>
          <a:p>
            <a:pPr marL="285750" indent="-285750">
              <a:buFont typeface="Arial" panose="020B0604020202020204" pitchFamily="34" charset="0"/>
              <a:buChar char="•"/>
            </a:pPr>
            <a:r>
              <a:rPr lang="en-US" sz="2400" dirty="0" smtClean="0"/>
              <a:t>Most often found in shrub form in bottom land areas.</a:t>
            </a:r>
          </a:p>
          <a:p>
            <a:pPr marL="285750" indent="-285750">
              <a:buFont typeface="Arial" panose="020B0604020202020204" pitchFamily="34" charset="0"/>
              <a:buChar char="•"/>
            </a:pPr>
            <a:r>
              <a:rPr lang="en-US" sz="2400" dirty="0" smtClean="0"/>
              <a:t>Urushiol oil from plant can cause rash and severe itching.</a:t>
            </a:r>
          </a:p>
          <a:p>
            <a:pPr marL="285750" indent="-285750">
              <a:buFont typeface="Arial" panose="020B0604020202020204" pitchFamily="34" charset="0"/>
              <a:buChar char="•"/>
            </a:pPr>
            <a:r>
              <a:rPr lang="en-US" sz="2400" dirty="0" smtClean="0"/>
              <a:t>Even dead or fallen leaves and bare stems can cause rash </a:t>
            </a:r>
          </a:p>
          <a:p>
            <a:pPr marL="285750" indent="-285750">
              <a:buFont typeface="Arial" panose="020B0604020202020204" pitchFamily="34" charset="0"/>
              <a:buChar char="•"/>
            </a:pPr>
            <a:endParaRPr lang="en-US" sz="2400" dirty="0"/>
          </a:p>
        </p:txBody>
      </p:sp>
      <p:pic>
        <p:nvPicPr>
          <p:cNvPr id="5" name="Picture Placeholder 4"/>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35" b="135"/>
          <a:stretch>
            <a:fillRect/>
          </a:stretch>
        </p:blipFill>
        <p:spPr/>
      </p:pic>
      <p:sp>
        <p:nvSpPr>
          <p:cNvPr id="6" name="Rectangle 5"/>
          <p:cNvSpPr/>
          <p:nvPr/>
        </p:nvSpPr>
        <p:spPr>
          <a:xfrm>
            <a:off x="5410200" y="304800"/>
            <a:ext cx="3244799" cy="646331"/>
          </a:xfrm>
          <a:prstGeom prst="rect">
            <a:avLst/>
          </a:prstGeom>
        </p:spPr>
        <p:txBody>
          <a:bodyPr wrap="none">
            <a:spAutoFit/>
          </a:bodyPr>
          <a:lstStyle/>
          <a:p>
            <a:r>
              <a:rPr lang="en-US" sz="3600" kern="0" dirty="0" smtClean="0">
                <a:solidFill>
                  <a:srgbClr val="92D050"/>
                </a:solidFill>
              </a:rPr>
              <a:t>POISON OAK</a:t>
            </a:r>
            <a:endParaRPr lang="en-US" sz="3600" kern="0" dirty="0">
              <a:solidFill>
                <a:srgbClr val="92D05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513520"/>
            <a:ext cx="330200" cy="330200"/>
          </a:xfrm>
          <a:prstGeom prst="rect">
            <a:avLst/>
          </a:prstGeom>
        </p:spPr>
      </p:pic>
    </p:spTree>
  </p:cSld>
  <p:clrMapOvr>
    <a:masterClrMapping/>
  </p:clrMapOvr>
  <p:transition xmlns:p14="http://schemas.microsoft.com/office/powerpoint/2010/main" advTm="2794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184" objId="2"/>
        <p14:stopEvt time="26482"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274" r="21274"/>
          <a:stretch>
            <a:fillRect/>
          </a:stretch>
        </p:blipFill>
        <p:spPr/>
      </p:pic>
      <p:sp>
        <p:nvSpPr>
          <p:cNvPr id="3" name="Text Placeholder 2"/>
          <p:cNvSpPr>
            <a:spLocks noGrp="1"/>
          </p:cNvSpPr>
          <p:nvPr>
            <p:ph type="body" sz="quarter" idx="11"/>
          </p:nvPr>
        </p:nvSpPr>
        <p:spPr/>
        <p:txBody>
          <a:bodyPr/>
          <a:lstStyle/>
          <a:p>
            <a:r>
              <a:rPr lang="en-US" sz="2400" b="1" dirty="0" smtClean="0"/>
              <a:t>If exposed:</a:t>
            </a:r>
          </a:p>
          <a:p>
            <a:pPr marL="285750" indent="-285750">
              <a:buFont typeface="Arial" panose="020B0604020202020204" pitchFamily="34" charset="0"/>
              <a:buChar char="•"/>
            </a:pPr>
            <a:r>
              <a:rPr lang="en-US" sz="2400" dirty="0" smtClean="0"/>
              <a:t>Wash exposed skin in warm water and soap.</a:t>
            </a:r>
          </a:p>
          <a:p>
            <a:pPr marL="285750" indent="-285750">
              <a:buFont typeface="Arial" panose="020B0604020202020204" pitchFamily="34" charset="0"/>
              <a:buChar char="•"/>
            </a:pPr>
            <a:r>
              <a:rPr lang="en-US" sz="2400" dirty="0" smtClean="0"/>
              <a:t>Wash all clothing that has come into contact with the plant.</a:t>
            </a:r>
          </a:p>
          <a:p>
            <a:pPr marL="285750" indent="-285750">
              <a:buFont typeface="Arial" panose="020B0604020202020204" pitchFamily="34" charset="0"/>
              <a:buChar char="•"/>
            </a:pPr>
            <a:r>
              <a:rPr lang="en-US" sz="2400" dirty="0" smtClean="0"/>
              <a:t>Apply calamine lotion or topical steroid to the skin to relieve symptoms.</a:t>
            </a:r>
          </a:p>
          <a:p>
            <a:pPr marL="285750" indent="-285750">
              <a:buFont typeface="Arial" panose="020B0604020202020204" pitchFamily="34" charset="0"/>
              <a:buChar char="•"/>
            </a:pPr>
            <a:endParaRPr lang="en-US" dirty="0"/>
          </a:p>
        </p:txBody>
      </p:sp>
      <p:sp>
        <p:nvSpPr>
          <p:cNvPr id="5" name="Rectangle 4"/>
          <p:cNvSpPr/>
          <p:nvPr/>
        </p:nvSpPr>
        <p:spPr>
          <a:xfrm>
            <a:off x="5410200" y="304800"/>
            <a:ext cx="3244799" cy="646331"/>
          </a:xfrm>
          <a:prstGeom prst="rect">
            <a:avLst/>
          </a:prstGeom>
        </p:spPr>
        <p:txBody>
          <a:bodyPr wrap="none">
            <a:spAutoFit/>
          </a:bodyPr>
          <a:lstStyle/>
          <a:p>
            <a:r>
              <a:rPr lang="en-US" sz="3600" kern="0" dirty="0" smtClean="0">
                <a:solidFill>
                  <a:srgbClr val="92D050"/>
                </a:solidFill>
              </a:rPr>
              <a:t>POISON OAK</a:t>
            </a:r>
            <a:endParaRPr lang="en-US" sz="3600" kern="0" dirty="0">
              <a:solidFill>
                <a:srgbClr val="92D05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0" y="6527800"/>
            <a:ext cx="330200" cy="330200"/>
          </a:xfrm>
          <a:prstGeom prst="rect">
            <a:avLst/>
          </a:prstGeom>
        </p:spPr>
      </p:pic>
    </p:spTree>
    <p:extLst>
      <p:ext uri="{BB962C8B-B14F-4D97-AF65-F5344CB8AC3E}">
        <p14:creationId xmlns:p14="http://schemas.microsoft.com/office/powerpoint/2010/main" val="2913311842"/>
      </p:ext>
    </p:extLst>
  </p:cSld>
  <p:clrMapOvr>
    <a:masterClrMapping/>
  </p:clrMapOvr>
  <p:transition xmlns:p14="http://schemas.microsoft.com/office/powerpoint/2010/main" advTm="2021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390" objId="2"/>
        <p14:stopEvt time="19232"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0" y="951131"/>
            <a:ext cx="3505200" cy="5525869"/>
          </a:xfrm>
        </p:spPr>
        <p:txBody>
          <a:bodyPr/>
          <a:lstStyle/>
          <a:p>
            <a:pPr marL="285750" indent="-285750">
              <a:buFont typeface="Arial" panose="020B0604020202020204" pitchFamily="34" charset="0"/>
              <a:buChar char="•"/>
            </a:pPr>
            <a:r>
              <a:rPr lang="en-US" sz="2000" dirty="0" smtClean="0"/>
              <a:t>Africanized honey bees have been found in county but not problematic.</a:t>
            </a:r>
          </a:p>
          <a:p>
            <a:pPr marL="285750" indent="-285750">
              <a:buFont typeface="Arial" panose="020B0604020202020204" pitchFamily="34" charset="0"/>
              <a:buChar char="•"/>
            </a:pPr>
            <a:r>
              <a:rPr lang="en-US" sz="2000" dirty="0" smtClean="0"/>
              <a:t>Found in suitable cavities (trees, ground, old buildings, and when swarming).</a:t>
            </a:r>
          </a:p>
          <a:p>
            <a:pPr marL="285750" indent="-285750">
              <a:buFont typeface="Arial" panose="020B0604020202020204" pitchFamily="34" charset="0"/>
              <a:buChar char="•"/>
            </a:pPr>
            <a:r>
              <a:rPr lang="en-US" sz="2000" dirty="0" smtClean="0"/>
              <a:t>Keep an eye out for hives and give them space.</a:t>
            </a:r>
          </a:p>
          <a:p>
            <a:pPr marL="285750" indent="-285750">
              <a:buFont typeface="Arial" panose="020B0604020202020204" pitchFamily="34" charset="0"/>
              <a:buChar char="•"/>
            </a:pPr>
            <a:r>
              <a:rPr lang="en-US" sz="2000" dirty="0" smtClean="0"/>
              <a:t>If attacked, run away and seek shelter inside.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4" name="Rectangle 3"/>
          <p:cNvSpPr/>
          <p:nvPr/>
        </p:nvSpPr>
        <p:spPr>
          <a:xfrm>
            <a:off x="5410200" y="304800"/>
            <a:ext cx="1475084" cy="646331"/>
          </a:xfrm>
          <a:prstGeom prst="rect">
            <a:avLst/>
          </a:prstGeom>
        </p:spPr>
        <p:txBody>
          <a:bodyPr wrap="none">
            <a:spAutoFit/>
          </a:bodyPr>
          <a:lstStyle/>
          <a:p>
            <a:r>
              <a:rPr lang="en-US" sz="3600" kern="0" dirty="0" smtClean="0">
                <a:solidFill>
                  <a:srgbClr val="92D050"/>
                </a:solidFill>
              </a:rPr>
              <a:t>BEES</a:t>
            </a:r>
            <a:endParaRPr lang="en-US" sz="3600" strike="sngStrike" kern="0" dirty="0">
              <a:solidFill>
                <a:srgbClr val="92D050"/>
              </a:solidFill>
            </a:endParaRPr>
          </a:p>
        </p:txBody>
      </p:sp>
      <p:pic>
        <p:nvPicPr>
          <p:cNvPr id="7" name="Picture Placeholder 6"/>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1772" r="21772"/>
          <a:stretch>
            <a:fillRect/>
          </a:stretch>
        </p:blipFill>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498221"/>
            <a:ext cx="330200" cy="330200"/>
          </a:xfrm>
          <a:prstGeom prst="rect">
            <a:avLst/>
          </a:prstGeom>
        </p:spPr>
      </p:pic>
    </p:spTree>
    <p:extLst>
      <p:ext uri="{BB962C8B-B14F-4D97-AF65-F5344CB8AC3E}">
        <p14:creationId xmlns:p14="http://schemas.microsoft.com/office/powerpoint/2010/main" val="783482251"/>
      </p:ext>
    </p:extLst>
  </p:cSld>
  <p:clrMapOvr>
    <a:masterClrMapping/>
  </p:clrMapOvr>
  <p:transition xmlns:p14="http://schemas.microsoft.com/office/powerpoint/2010/main" advTm="67339">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586" objId="2"/>
        <p14:stopEvt time="66811"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sz="2000" dirty="0" smtClean="0"/>
              <a:t>Never approach a wild animal even if it seems harmless.</a:t>
            </a:r>
          </a:p>
          <a:p>
            <a:pPr marL="285750" indent="-285750">
              <a:buFont typeface="Arial" panose="020B0604020202020204" pitchFamily="34" charset="0"/>
              <a:buChar char="•"/>
            </a:pPr>
            <a:r>
              <a:rPr lang="en-US" sz="2000" dirty="0" smtClean="0"/>
              <a:t>Most wildlife typically avoid humans.</a:t>
            </a:r>
          </a:p>
          <a:p>
            <a:pPr marL="285750" indent="-285750">
              <a:buFont typeface="Arial" panose="020B0604020202020204" pitchFamily="34" charset="0"/>
              <a:buChar char="•"/>
            </a:pPr>
            <a:r>
              <a:rPr lang="en-US" sz="2000" dirty="0" smtClean="0"/>
              <a:t>May attack/bite if feeling trapped or cornered.</a:t>
            </a:r>
          </a:p>
          <a:p>
            <a:pPr marL="285750" indent="-285750">
              <a:buFont typeface="Arial" panose="020B0604020202020204" pitchFamily="34" charset="0"/>
              <a:buChar char="•"/>
            </a:pPr>
            <a:r>
              <a:rPr lang="en-US" sz="2000" dirty="0" smtClean="0"/>
              <a:t>Some carry rabies.</a:t>
            </a:r>
          </a:p>
          <a:p>
            <a:pPr marL="285750" indent="-285750">
              <a:buFont typeface="Arial" panose="020B0604020202020204" pitchFamily="34" charset="0"/>
              <a:buChar char="•"/>
            </a:pPr>
            <a:r>
              <a:rPr lang="en-US" sz="2000" dirty="0" smtClean="0"/>
              <a:t>Wildlife is attracted to food left in and around garbage bins.</a:t>
            </a:r>
          </a:p>
          <a:p>
            <a:pPr marL="285750" indent="-285750">
              <a:buFont typeface="Arial" panose="020B0604020202020204" pitchFamily="34" charset="0"/>
              <a:buChar char="•"/>
            </a:pPr>
            <a:r>
              <a:rPr lang="en-US" sz="2000" dirty="0" smtClean="0"/>
              <a:t>Keep your work areas clean</a:t>
            </a:r>
            <a:endParaRPr lang="en-US" sz="2000" dirty="0"/>
          </a:p>
        </p:txBody>
      </p:sp>
      <p:sp>
        <p:nvSpPr>
          <p:cNvPr id="4" name="Rectangle 3"/>
          <p:cNvSpPr/>
          <p:nvPr/>
        </p:nvSpPr>
        <p:spPr>
          <a:xfrm>
            <a:off x="5410200" y="304800"/>
            <a:ext cx="3552576" cy="1754326"/>
          </a:xfrm>
          <a:prstGeom prst="rect">
            <a:avLst/>
          </a:prstGeom>
        </p:spPr>
        <p:txBody>
          <a:bodyPr wrap="none">
            <a:spAutoFit/>
          </a:bodyPr>
          <a:lstStyle/>
          <a:p>
            <a:r>
              <a:rPr lang="en-US" sz="3600" kern="0" dirty="0" smtClean="0">
                <a:solidFill>
                  <a:srgbClr val="92D050"/>
                </a:solidFill>
              </a:rPr>
              <a:t>RACCOONS, </a:t>
            </a:r>
          </a:p>
          <a:p>
            <a:r>
              <a:rPr lang="en-US" sz="3600" kern="0" dirty="0" smtClean="0">
                <a:solidFill>
                  <a:srgbClr val="92D050"/>
                </a:solidFill>
              </a:rPr>
              <a:t>COYOTES, and</a:t>
            </a:r>
          </a:p>
          <a:p>
            <a:r>
              <a:rPr lang="en-US" sz="3600" kern="0" dirty="0" smtClean="0">
                <a:solidFill>
                  <a:srgbClr val="92D050"/>
                </a:solidFill>
              </a:rPr>
              <a:t>SKUNKS</a:t>
            </a:r>
            <a:endParaRPr lang="en-US" sz="3600" kern="0" dirty="0">
              <a:solidFill>
                <a:srgbClr val="92D050"/>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286000"/>
            <a:ext cx="3620797"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Placeholder 6"/>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4197" r="24197"/>
          <a:stretch>
            <a:fillRect/>
          </a:stretch>
        </p:blipFill>
        <p:spPr>
          <a:xfrm>
            <a:off x="419375" y="233241"/>
            <a:ext cx="2933425" cy="3496408"/>
          </a:xfr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527800"/>
            <a:ext cx="330200" cy="330200"/>
          </a:xfrm>
          <a:prstGeom prst="rect">
            <a:avLst/>
          </a:prstGeom>
        </p:spPr>
      </p:pic>
    </p:spTree>
    <p:extLst>
      <p:ext uri="{BB962C8B-B14F-4D97-AF65-F5344CB8AC3E}">
        <p14:creationId xmlns:p14="http://schemas.microsoft.com/office/powerpoint/2010/main" val="1461444017"/>
      </p:ext>
    </p:extLst>
  </p:cSld>
  <p:clrMapOvr>
    <a:masterClrMapping/>
  </p:clrMapOvr>
  <p:transition xmlns:p14="http://schemas.microsoft.com/office/powerpoint/2010/main" advTm="3785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048" objId="2"/>
        <p14:stopEvt time="37728"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sz="4000" dirty="0">
                <a:solidFill>
                  <a:srgbClr val="92D050"/>
                </a:solidFill>
              </a:rPr>
              <a:t>FINAL TAKEAWAYS</a:t>
            </a:r>
          </a:p>
        </p:txBody>
      </p:sp>
      <p:sp>
        <p:nvSpPr>
          <p:cNvPr id="3" name="Content Placeholder 2"/>
          <p:cNvSpPr>
            <a:spLocks noGrp="1"/>
          </p:cNvSpPr>
          <p:nvPr>
            <p:ph idx="1"/>
          </p:nvPr>
        </p:nvSpPr>
        <p:spPr>
          <a:xfrm>
            <a:off x="457200" y="1600200"/>
            <a:ext cx="8229600" cy="5029200"/>
          </a:xfrm>
        </p:spPr>
        <p:txBody>
          <a:bodyPr>
            <a:normAutofit/>
          </a:bodyPr>
          <a:lstStyle/>
          <a:p>
            <a:pPr marL="457200" indent="-457200">
              <a:buFont typeface="+mj-lt"/>
              <a:buAutoNum type="arabicPeriod"/>
            </a:pPr>
            <a:r>
              <a:rPr lang="en-US" sz="3200" dirty="0" smtClean="0"/>
              <a:t>Protect and be mindful of the natural and cultural resources at MCAS Miramar.</a:t>
            </a:r>
          </a:p>
          <a:p>
            <a:pPr marL="457200" indent="-457200">
              <a:buFont typeface="+mj-lt"/>
              <a:buAutoNum type="arabicPeriod"/>
            </a:pPr>
            <a:endParaRPr lang="en-US" sz="3200" dirty="0" smtClean="0"/>
          </a:p>
          <a:p>
            <a:pPr marL="457200" indent="-457200">
              <a:buFont typeface="+mj-lt"/>
              <a:buAutoNum type="arabicPeriod"/>
            </a:pPr>
            <a:r>
              <a:rPr lang="en-US" sz="3200" dirty="0" smtClean="0"/>
              <a:t>Be aware of your surroundings and understand the unique natural circumstances of your environment</a:t>
            </a:r>
            <a:r>
              <a:rPr lang="en-US" dirty="0" smtClean="0"/>
              <a:t>.</a:t>
            </a:r>
          </a:p>
          <a:p>
            <a:pPr marL="457200" indent="-457200">
              <a:buFont typeface="+mj-lt"/>
              <a:buAutoNum type="arabicPeriod"/>
            </a:pPr>
            <a:endParaRPr lang="en-US" dirty="0"/>
          </a:p>
          <a:p>
            <a:pPr marL="0" indent="0">
              <a:buNone/>
            </a:pPr>
            <a:r>
              <a:rPr lang="en-US" dirty="0" smtClean="0"/>
              <a:t>MCAS Miramar Natural Resources Division staff may be contacted at (858) 577-1125/6426/6498/1108.</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400800"/>
            <a:ext cx="330200" cy="330200"/>
          </a:xfrm>
          <a:prstGeom prst="rect">
            <a:avLst/>
          </a:prstGeom>
        </p:spPr>
      </p:pic>
    </p:spTree>
    <p:extLst>
      <p:ext uri="{BB962C8B-B14F-4D97-AF65-F5344CB8AC3E}">
        <p14:creationId xmlns:p14="http://schemas.microsoft.com/office/powerpoint/2010/main" val="3386349234"/>
      </p:ext>
    </p:extLst>
  </p:cSld>
  <p:clrMapOvr>
    <a:masterClrMapping/>
  </p:clrMapOvr>
  <p:transition xmlns:p14="http://schemas.microsoft.com/office/powerpoint/2010/main" advTm="31615">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035" objId="4"/>
        <p14:stopEvt time="29419"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Primary natural and cultural issues at MCAS Miramar</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rgbClr val="92D050"/>
                </a:solidFill>
              </a:rPr>
              <a:t>Conserving and Protecting:</a:t>
            </a:r>
          </a:p>
          <a:p>
            <a:pPr lvl="1"/>
            <a:r>
              <a:rPr lang="en-US" dirty="0" smtClean="0"/>
              <a:t>Sensitive Habitat for Threatened and Endangered Species</a:t>
            </a:r>
            <a:endParaRPr lang="en-US" strike="sngStrike" dirty="0"/>
          </a:p>
          <a:p>
            <a:pPr lvl="1"/>
            <a:r>
              <a:rPr lang="en-US" dirty="0" smtClean="0"/>
              <a:t>Streambed (Riparian) Areas</a:t>
            </a:r>
          </a:p>
          <a:p>
            <a:pPr lvl="1"/>
            <a:r>
              <a:rPr lang="en-US" dirty="0" smtClean="0"/>
              <a:t>Vernal Pools</a:t>
            </a:r>
          </a:p>
          <a:p>
            <a:pPr lvl="1"/>
            <a:r>
              <a:rPr lang="en-US" dirty="0" smtClean="0"/>
              <a:t>Pre-historic &amp; Historic Sites</a:t>
            </a:r>
          </a:p>
          <a:p>
            <a:pPr marL="457200" indent="-457200">
              <a:buFont typeface="+mj-lt"/>
              <a:buAutoNum type="arabicPeriod"/>
            </a:pPr>
            <a:r>
              <a:rPr lang="en-US" dirty="0" smtClean="0">
                <a:solidFill>
                  <a:srgbClr val="92D050"/>
                </a:solidFill>
              </a:rPr>
              <a:t>Providing information, expertise and awareness of natural  and cultural resources at MCAS Miramar</a:t>
            </a: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248400"/>
            <a:ext cx="330200" cy="330200"/>
          </a:xfrm>
          <a:prstGeom prst="rect">
            <a:avLst/>
          </a:prstGeom>
        </p:spPr>
      </p:pic>
    </p:spTree>
    <p:extLst>
      <p:ext uri="{BB962C8B-B14F-4D97-AF65-F5344CB8AC3E}">
        <p14:creationId xmlns:p14="http://schemas.microsoft.com/office/powerpoint/2010/main" val="3148849725"/>
      </p:ext>
    </p:extLst>
  </p:cSld>
  <p:clrMapOvr>
    <a:masterClrMapping/>
  </p:clrMapOvr>
  <p:transition xmlns:p14="http://schemas.microsoft.com/office/powerpoint/2010/main" advTm="2270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816" objId="4"/>
        <p14:stopEvt time="22439"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9"/>
          </p:nvPr>
        </p:nvSpPr>
        <p:spPr/>
        <p:txBody>
          <a:bodyPr>
            <a:normAutofit fontScale="92500" lnSpcReduction="10000"/>
          </a:bodyPr>
          <a:lstStyle/>
          <a:p>
            <a:r>
              <a:rPr lang="en-US" dirty="0" smtClean="0">
                <a:solidFill>
                  <a:srgbClr val="92D050"/>
                </a:solidFill>
              </a:rPr>
              <a:t>Left to Right</a:t>
            </a:r>
          </a:p>
          <a:p>
            <a:pPr marL="342900" indent="-342900">
              <a:buFont typeface="Arial" panose="020B0604020202020204" pitchFamily="34" charset="0"/>
              <a:buChar char="•"/>
            </a:pPr>
            <a:r>
              <a:rPr lang="en-US" dirty="0" smtClean="0"/>
              <a:t>Coastal Scrub Habitat for threatened species</a:t>
            </a:r>
            <a:endParaRPr lang="en-US" strike="sngStrike" dirty="0" smtClean="0"/>
          </a:p>
          <a:p>
            <a:pPr marL="342900" indent="-342900">
              <a:buFont typeface="Arial" panose="020B0604020202020204" pitchFamily="34" charset="0"/>
              <a:buChar char="•"/>
            </a:pPr>
            <a:r>
              <a:rPr lang="en-US" dirty="0" smtClean="0"/>
              <a:t>Streambed (riparian) areas</a:t>
            </a:r>
          </a:p>
          <a:p>
            <a:pPr marL="342900" indent="-342900">
              <a:buFont typeface="Arial" panose="020B0604020202020204" pitchFamily="34" charset="0"/>
              <a:buChar char="•"/>
            </a:pPr>
            <a:r>
              <a:rPr lang="en-US" dirty="0" smtClean="0"/>
              <a:t>Vernal pools</a:t>
            </a:r>
          </a:p>
          <a:p>
            <a:pPr marL="342900" indent="-342900">
              <a:buFont typeface="Arial" panose="020B0604020202020204" pitchFamily="34" charset="0"/>
              <a:buChar char="•"/>
            </a:pPr>
            <a:r>
              <a:rPr lang="en-US" dirty="0" smtClean="0"/>
              <a:t>Pre-historic &amp; historic sites</a:t>
            </a:r>
            <a:endParaRPr lang="en-US" dirty="0"/>
          </a:p>
        </p:txBody>
      </p:sp>
      <p:pic>
        <p:nvPicPr>
          <p:cNvPr id="8" name="Picture 5" descr="D:\Photos\css3.jpg"/>
          <p:cNvPicPr>
            <a:picLocks noGrp="1" noChangeAspect="1" noChangeArrowheads="1"/>
          </p:cNvPicPr>
          <p:nvPr>
            <p:ph type="pic" sz="quarter" idx="14"/>
          </p:nvPr>
        </p:nvPicPr>
        <p:blipFill>
          <a:blip r:embed="rId5" cstate="print">
            <a:extLst>
              <a:ext uri="{28A0092B-C50C-407E-A947-70E740481C1C}">
                <a14:useLocalDpi xmlns:a14="http://schemas.microsoft.com/office/drawing/2010/main" val="0"/>
              </a:ext>
            </a:extLst>
          </a:blip>
          <a:srcRect l="21886" r="2188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Photos\Nat Floodch strbed.jpg"/>
          <p:cNvPicPr>
            <a:picLocks noGrp="1" noChangeAspect="1" noChangeArrowheads="1"/>
          </p:cNvPicPr>
          <p:nvPr>
            <p:ph type="pic" sz="quarter" idx="30"/>
          </p:nvPr>
        </p:nvPicPr>
        <p:blipFill>
          <a:blip r:embed="rId6">
            <a:extLst>
              <a:ext uri="{28A0092B-C50C-407E-A947-70E740481C1C}">
                <a14:useLocalDpi xmlns:a14="http://schemas.microsoft.com/office/drawing/2010/main" val="0"/>
              </a:ext>
            </a:extLst>
          </a:blip>
          <a:srcRect l="24511" r="2451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Photos\VPponding.jpg"/>
          <p:cNvPicPr>
            <a:picLocks noGrp="1" noChangeAspect="1" noChangeArrowheads="1"/>
          </p:cNvPicPr>
          <p:nvPr>
            <p:ph type="pic" sz="quarter" idx="31"/>
          </p:nvPr>
        </p:nvPicPr>
        <p:blipFill>
          <a:blip r:embed="rId7">
            <a:extLst>
              <a:ext uri="{28A0092B-C50C-407E-A947-70E740481C1C}">
                <a14:useLocalDpi xmlns:a14="http://schemas.microsoft.com/office/drawing/2010/main" val="0"/>
              </a:ext>
            </a:extLst>
          </a:blip>
          <a:srcRect l="26044" r="2604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WINDOWS\DESKTOP\Heather\Pictures\cemetery1.JPG"/>
          <p:cNvPicPr>
            <a:picLocks noGrp="1" noChangeAspect="1" noChangeArrowheads="1"/>
          </p:cNvPicPr>
          <p:nvPr>
            <p:ph type="pic" sz="quarter" idx="32"/>
          </p:nvPr>
        </p:nvPicPr>
        <p:blipFill>
          <a:blip r:embed="rId8" cstate="print">
            <a:extLst>
              <a:ext uri="{28A0092B-C50C-407E-A947-70E740481C1C}">
                <a14:useLocalDpi xmlns:a14="http://schemas.microsoft.com/office/drawing/2010/main" val="0"/>
              </a:ext>
            </a:extLst>
          </a:blip>
          <a:srcRect l="21886" r="21886"/>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04800" y="304800"/>
            <a:ext cx="8382000" cy="830997"/>
          </a:xfrm>
          <a:prstGeom prst="rect">
            <a:avLst/>
          </a:prstGeom>
        </p:spPr>
        <p:txBody>
          <a:bodyPr wrap="square">
            <a:spAutoFit/>
          </a:bodyPr>
          <a:lstStyle/>
          <a:p>
            <a:r>
              <a:rPr lang="en-US" sz="4800" kern="0" dirty="0" smtClean="0">
                <a:solidFill>
                  <a:srgbClr val="92D050"/>
                </a:solidFill>
              </a:rPr>
              <a:t>Preserving and Protecting</a:t>
            </a:r>
            <a:endParaRPr lang="en-US" sz="4800" kern="0" dirty="0">
              <a:solidFill>
                <a:srgbClr val="92D050"/>
              </a:solidFill>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6324600"/>
            <a:ext cx="406400" cy="406400"/>
          </a:xfrm>
          <a:prstGeom prst="rect">
            <a:avLst/>
          </a:prstGeom>
        </p:spPr>
      </p:pic>
    </p:spTree>
    <p:extLst>
      <p:ext uri="{BB962C8B-B14F-4D97-AF65-F5344CB8AC3E}">
        <p14:creationId xmlns:p14="http://schemas.microsoft.com/office/powerpoint/2010/main" val="171428916"/>
      </p:ext>
    </p:extLst>
  </p:cSld>
  <p:clrMapOvr>
    <a:masterClrMapping/>
  </p:clrMapOvr>
  <p:transition xmlns:p14="http://schemas.microsoft.com/office/powerpoint/2010/main" advTm="6220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664" objId="2"/>
        <p14:stopEvt time="62189"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Laws</a:t>
            </a:r>
            <a:endParaRPr lang="en-US" dirty="0"/>
          </a:p>
        </p:txBody>
      </p:sp>
      <p:sp>
        <p:nvSpPr>
          <p:cNvPr id="3" name="Content Placeholder 2"/>
          <p:cNvSpPr>
            <a:spLocks noGrp="1"/>
          </p:cNvSpPr>
          <p:nvPr>
            <p:ph idx="1"/>
          </p:nvPr>
        </p:nvSpPr>
        <p:spPr/>
        <p:txBody>
          <a:bodyPr/>
          <a:lstStyle/>
          <a:p>
            <a:r>
              <a:rPr lang="en-US" dirty="0" smtClean="0">
                <a:solidFill>
                  <a:srgbClr val="92D050"/>
                </a:solidFill>
              </a:rPr>
              <a:t>Laws most applicable to MCAS Miramar natural and cultural resources:</a:t>
            </a:r>
          </a:p>
          <a:p>
            <a:pPr lvl="1"/>
            <a:r>
              <a:rPr lang="en-US" dirty="0" smtClean="0"/>
              <a:t>National Historical Preservation Act</a:t>
            </a:r>
          </a:p>
          <a:p>
            <a:pPr lvl="1"/>
            <a:r>
              <a:rPr lang="en-US" dirty="0" smtClean="0"/>
              <a:t>Archaeological Resources Protection Act</a:t>
            </a:r>
          </a:p>
          <a:p>
            <a:pPr lvl="1"/>
            <a:r>
              <a:rPr lang="en-US" dirty="0" smtClean="0"/>
              <a:t>Endangered Species Act</a:t>
            </a:r>
          </a:p>
          <a:p>
            <a:pPr lvl="1"/>
            <a:r>
              <a:rPr lang="en-US" dirty="0" smtClean="0"/>
              <a:t>Migratory Bird Treaty Act</a:t>
            </a:r>
          </a:p>
          <a:p>
            <a:pPr lvl="1"/>
            <a:r>
              <a:rPr lang="en-US" dirty="0" smtClean="0"/>
              <a:t>Clean Water Act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324600"/>
            <a:ext cx="406400" cy="406400"/>
          </a:xfrm>
          <a:prstGeom prst="rect">
            <a:avLst/>
          </a:prstGeom>
        </p:spPr>
      </p:pic>
    </p:spTree>
    <p:extLst>
      <p:ext uri="{BB962C8B-B14F-4D97-AF65-F5344CB8AC3E}">
        <p14:creationId xmlns:p14="http://schemas.microsoft.com/office/powerpoint/2010/main" val="4121499053"/>
      </p:ext>
    </p:extLst>
  </p:cSld>
  <p:clrMapOvr>
    <a:masterClrMapping/>
  </p:clrMapOvr>
  <p:transition xmlns:p14="http://schemas.microsoft.com/office/powerpoint/2010/main" advTm="32808">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703" objId="4"/>
        <p14:stopEvt time="32164"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Endangered Species Act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92D050"/>
                </a:solidFill>
              </a:rPr>
              <a:t>GENERAL INFORMATION</a:t>
            </a:r>
          </a:p>
          <a:p>
            <a:r>
              <a:rPr lang="en-US" dirty="0" smtClean="0"/>
              <a:t>Any operations or training in natural areas of </a:t>
            </a:r>
            <a:r>
              <a:rPr lang="en-US" strike="sngStrike" dirty="0" smtClean="0"/>
              <a:t>on</a:t>
            </a:r>
            <a:r>
              <a:rPr lang="en-US" dirty="0" smtClean="0"/>
              <a:t> the station must be approved through the Public Works or Training Area Mgmt Office in coordination with EMD.</a:t>
            </a:r>
            <a:endParaRPr lang="en-US" strike="sngStrike" dirty="0" smtClean="0"/>
          </a:p>
          <a:p>
            <a:r>
              <a:rPr lang="en-US" dirty="0" smtClean="0"/>
              <a:t>“Taking” of a threatened or endangered species is   prohibited.</a:t>
            </a:r>
          </a:p>
          <a:p>
            <a:pPr lvl="1"/>
            <a:r>
              <a:rPr lang="en-US" altLang="en-US" dirty="0" smtClean="0"/>
              <a:t>“</a:t>
            </a:r>
            <a:r>
              <a:rPr lang="en-US" altLang="en-US" b="1" dirty="0">
                <a:solidFill>
                  <a:srgbClr val="92D050"/>
                </a:solidFill>
              </a:rPr>
              <a:t>Taking</a:t>
            </a:r>
            <a:r>
              <a:rPr lang="en-US" altLang="en-US" dirty="0"/>
              <a:t>” means “harass,  harm, pursue, hunt, shoot, wound, kill, trap, capture, or collect, or attempt to engage in such conduct.”</a:t>
            </a:r>
          </a:p>
          <a:p>
            <a:r>
              <a:rPr lang="en-US" dirty="0" smtClean="0"/>
              <a:t>Penalties for ESA violations can include fines up to $200,000 and 1 year imprisonment per take.</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324600"/>
            <a:ext cx="406400" cy="406400"/>
          </a:xfrm>
          <a:prstGeom prst="rect">
            <a:avLst/>
          </a:prstGeom>
        </p:spPr>
      </p:pic>
    </p:spTree>
    <p:extLst>
      <p:ext uri="{BB962C8B-B14F-4D97-AF65-F5344CB8AC3E}">
        <p14:creationId xmlns:p14="http://schemas.microsoft.com/office/powerpoint/2010/main" val="3846702312"/>
      </p:ext>
    </p:extLst>
  </p:cSld>
  <p:clrMapOvr>
    <a:masterClrMapping/>
  </p:clrMapOvr>
  <p:transition xmlns:p14="http://schemas.microsoft.com/office/powerpoint/2010/main" advTm="5232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121" objId="4"/>
        <p14:stopEvt time="5193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Vernal Pools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92D050"/>
                </a:solidFill>
              </a:rPr>
              <a:t>GENERAL INFORMATION</a:t>
            </a:r>
          </a:p>
          <a:p>
            <a:r>
              <a:rPr lang="en-US" dirty="0" smtClean="0"/>
              <a:t>A type of wetland that hosts unique and endangered plant and animal species.</a:t>
            </a:r>
          </a:p>
          <a:p>
            <a:r>
              <a:rPr lang="en-US" dirty="0" smtClean="0"/>
              <a:t>Water only present during rainy season.</a:t>
            </a:r>
          </a:p>
          <a:p>
            <a:r>
              <a:rPr lang="en-US" dirty="0" smtClean="0"/>
              <a:t>During wet season, fairy shrimp lay eggs in vernal pools which settle into soil at bottom. Eggs stay in the soil throughout the dry season. Once the wet season return, eggs will hatch.</a:t>
            </a:r>
          </a:p>
          <a:p>
            <a:r>
              <a:rPr lang="en-US" dirty="0" smtClean="0"/>
              <a:t>Driving through vernal pool areas can spread the fairy shrimp eggs to other locations, putting further training restrictions on Marines.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248400"/>
            <a:ext cx="406400" cy="406400"/>
          </a:xfrm>
          <a:prstGeom prst="rect">
            <a:avLst/>
          </a:prstGeom>
        </p:spPr>
      </p:pic>
    </p:spTree>
    <p:extLst>
      <p:ext uri="{BB962C8B-B14F-4D97-AF65-F5344CB8AC3E}">
        <p14:creationId xmlns:p14="http://schemas.microsoft.com/office/powerpoint/2010/main" val="3008572924"/>
      </p:ext>
    </p:extLst>
  </p:cSld>
  <p:clrMapOvr>
    <a:masterClrMapping/>
  </p:clrMapOvr>
  <p:transition xmlns:p14="http://schemas.microsoft.com/office/powerpoint/2010/main" advTm="5074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126" objId="4"/>
        <p14:stopEvt time="50276"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23838" y="304800"/>
            <a:ext cx="7772400" cy="609600"/>
          </a:xfrm>
        </p:spPr>
        <p:txBody>
          <a:bodyPr/>
          <a:lstStyle/>
          <a:p>
            <a:r>
              <a:rPr lang="en-US" altLang="en-US" sz="3200" b="1" dirty="0">
                <a:solidFill>
                  <a:schemeClr val="tx1"/>
                </a:solidFill>
              </a:rPr>
              <a:t>VERNAL </a:t>
            </a:r>
            <a:r>
              <a:rPr lang="en-US" altLang="en-US" sz="3200" b="1" dirty="0" smtClean="0">
                <a:solidFill>
                  <a:schemeClr val="tx1"/>
                </a:solidFill>
              </a:rPr>
              <a:t>POOLS (</a:t>
            </a:r>
            <a:r>
              <a:rPr lang="en-US" altLang="en-US" sz="3200" b="1" dirty="0" smtClean="0">
                <a:solidFill>
                  <a:srgbClr val="00B0F0"/>
                </a:solidFill>
              </a:rPr>
              <a:t>Wet Season</a:t>
            </a:r>
            <a:r>
              <a:rPr lang="en-US" altLang="en-US" sz="3200" b="1" dirty="0" smtClean="0">
                <a:solidFill>
                  <a:schemeClr val="tx1"/>
                </a:solidFill>
              </a:rPr>
              <a:t>)</a:t>
            </a:r>
            <a:endParaRPr lang="en-US" altLang="en-US" sz="3200" dirty="0">
              <a:solidFill>
                <a:schemeClr val="tx1"/>
              </a:solidFill>
            </a:endParaRPr>
          </a:p>
        </p:txBody>
      </p:sp>
      <p:pic>
        <p:nvPicPr>
          <p:cNvPr id="273412" name="Picture 4" descr="vpAA10wet"/>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228600" y="1066800"/>
            <a:ext cx="8610600" cy="5632632"/>
          </a:xfrm>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422318"/>
            <a:ext cx="406400" cy="406400"/>
          </a:xfrm>
          <a:prstGeom prst="rect">
            <a:avLst/>
          </a:prstGeom>
        </p:spPr>
      </p:pic>
    </p:spTree>
    <p:extLst>
      <p:ext uri="{BB962C8B-B14F-4D97-AF65-F5344CB8AC3E}">
        <p14:creationId xmlns:p14="http://schemas.microsoft.com/office/powerpoint/2010/main" val="3091843261"/>
      </p:ext>
    </p:extLst>
  </p:cSld>
  <p:clrMapOvr>
    <a:masterClrMapping/>
  </p:clrMapOvr>
  <p:transition xmlns:p14="http://schemas.microsoft.com/office/powerpoint/2010/main" advTm="29614">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904" objId="2"/>
        <p14:stopEvt time="2961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23838" y="304800"/>
            <a:ext cx="7772400" cy="609600"/>
          </a:xfrm>
        </p:spPr>
        <p:txBody>
          <a:bodyPr/>
          <a:lstStyle/>
          <a:p>
            <a:r>
              <a:rPr lang="en-US" altLang="en-US" sz="3200" b="1" dirty="0">
                <a:solidFill>
                  <a:schemeClr val="tx1"/>
                </a:solidFill>
              </a:rPr>
              <a:t>VERNAL </a:t>
            </a:r>
            <a:r>
              <a:rPr lang="en-US" altLang="en-US" sz="3200" b="1" dirty="0" smtClean="0">
                <a:solidFill>
                  <a:schemeClr val="tx1"/>
                </a:solidFill>
              </a:rPr>
              <a:t>POOLS (</a:t>
            </a:r>
            <a:r>
              <a:rPr lang="en-US" altLang="en-US" sz="3200" b="1" dirty="0" smtClean="0">
                <a:solidFill>
                  <a:schemeClr val="accent2">
                    <a:lumMod val="60000"/>
                    <a:lumOff val="40000"/>
                  </a:schemeClr>
                </a:solidFill>
              </a:rPr>
              <a:t>DRY season</a:t>
            </a:r>
            <a:r>
              <a:rPr lang="en-US" altLang="en-US" sz="3200" b="1" dirty="0" smtClean="0">
                <a:solidFill>
                  <a:schemeClr val="tx1"/>
                </a:solidFill>
              </a:rPr>
              <a:t>)</a:t>
            </a:r>
            <a:endParaRPr lang="en-US" altLang="en-US" sz="3200" dirty="0">
              <a:solidFill>
                <a:schemeClr val="tx1"/>
              </a:solidFill>
            </a:endParaRPr>
          </a:p>
        </p:txBody>
      </p:sp>
      <p:pic>
        <p:nvPicPr>
          <p:cNvPr id="273413" name="Picture 5" descr="vpAA10d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32641"/>
            <a:ext cx="8610600" cy="569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324600"/>
            <a:ext cx="406400" cy="406400"/>
          </a:xfrm>
          <a:prstGeom prst="rect">
            <a:avLst/>
          </a:prstGeom>
        </p:spPr>
      </p:pic>
    </p:spTree>
    <p:extLst>
      <p:ext uri="{BB962C8B-B14F-4D97-AF65-F5344CB8AC3E}">
        <p14:creationId xmlns:p14="http://schemas.microsoft.com/office/powerpoint/2010/main" val="3178373537"/>
      </p:ext>
    </p:extLst>
  </p:cSld>
  <p:clrMapOvr>
    <a:masterClrMapping/>
  </p:clrMapOvr>
  <p:transition xmlns:p14="http://schemas.microsoft.com/office/powerpoint/2010/main" advTm="24632">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97" objId="2"/>
        <p14:stopEvt time="24157" objId="2"/>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B808E35-83D1-48E3-A75A-CC31CF5530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ClassicPhotoAlbum</Template>
  <TotalTime>0</TotalTime>
  <Words>3526</Words>
  <Application>Microsoft Macintosh PowerPoint</Application>
  <PresentationFormat>On-screen Show (4:3)</PresentationFormat>
  <Paragraphs>177</Paragraphs>
  <Slides>26</Slides>
  <Notes>26</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ClassicPhotoAlbum</vt:lpstr>
      <vt:lpstr>MCAS Miramar</vt:lpstr>
      <vt:lpstr>Our Natural Resource Mission</vt:lpstr>
      <vt:lpstr>Primary natural and cultural issues at MCAS Miramar</vt:lpstr>
      <vt:lpstr>PowerPoint Presentation</vt:lpstr>
      <vt:lpstr>Environmental Laws</vt:lpstr>
      <vt:lpstr>Endangered Species Act</vt:lpstr>
      <vt:lpstr>Vernal Pools</vt:lpstr>
      <vt:lpstr>VERNAL POOLS (Wet Season)</vt:lpstr>
      <vt:lpstr>VERNAL POOLS (DRY season)</vt:lpstr>
      <vt:lpstr>PowerPoint Presentation</vt:lpstr>
      <vt:lpstr>PowerPoint Presentation</vt:lpstr>
      <vt:lpstr>PowerPoint Presentation</vt:lpstr>
      <vt:lpstr>Migratory bird treaty act</vt:lpstr>
      <vt:lpstr>Preclude Bird Nesting Problems</vt:lpstr>
      <vt:lpstr>PowerPoint Presentation</vt:lpstr>
      <vt:lpstr>Archaeological resources protection act</vt:lpstr>
      <vt:lpstr>National historic preservation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TAKEAWAYS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2015-12-03T18:46:37Z</dcterms:created>
  <dcterms:modified xsi:type="dcterms:W3CDTF">2016-01-29T06:32:50Z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TC101769239990</vt:lpwstr>
  </property>
</Properties>
</file>